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41"/>
  </p:notesMasterIdLst>
  <p:sldIdLst>
    <p:sldId id="307" r:id="rId2"/>
    <p:sldId id="276" r:id="rId3"/>
    <p:sldId id="278" r:id="rId4"/>
    <p:sldId id="279" r:id="rId5"/>
    <p:sldId id="280" r:id="rId6"/>
    <p:sldId id="281" r:id="rId7"/>
    <p:sldId id="282" r:id="rId8"/>
    <p:sldId id="283" r:id="rId9"/>
    <p:sldId id="284" r:id="rId10"/>
    <p:sldId id="285" r:id="rId11"/>
    <p:sldId id="286" r:id="rId12"/>
    <p:sldId id="287" r:id="rId13"/>
    <p:sldId id="306" r:id="rId14"/>
    <p:sldId id="299" r:id="rId15"/>
    <p:sldId id="289" r:id="rId16"/>
    <p:sldId id="290" r:id="rId17"/>
    <p:sldId id="291" r:id="rId18"/>
    <p:sldId id="292" r:id="rId19"/>
    <p:sldId id="293" r:id="rId20"/>
    <p:sldId id="294" r:id="rId21"/>
    <p:sldId id="295" r:id="rId22"/>
    <p:sldId id="300" r:id="rId23"/>
    <p:sldId id="302" r:id="rId24"/>
    <p:sldId id="305" r:id="rId25"/>
    <p:sldId id="296" r:id="rId26"/>
    <p:sldId id="297" r:id="rId27"/>
    <p:sldId id="258" r:id="rId28"/>
    <p:sldId id="259" r:id="rId29"/>
    <p:sldId id="260" r:id="rId30"/>
    <p:sldId id="261" r:id="rId31"/>
    <p:sldId id="262" r:id="rId32"/>
    <p:sldId id="263" r:id="rId33"/>
    <p:sldId id="264" r:id="rId34"/>
    <p:sldId id="265" r:id="rId35"/>
    <p:sldId id="266" r:id="rId36"/>
    <p:sldId id="267" r:id="rId37"/>
    <p:sldId id="268" r:id="rId38"/>
    <p:sldId id="304" r:id="rId39"/>
    <p:sldId id="298"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18" autoAdjust="0"/>
    <p:restoredTop sz="81495" autoAdjust="0"/>
  </p:normalViewPr>
  <p:slideViewPr>
    <p:cSldViewPr>
      <p:cViewPr>
        <p:scale>
          <a:sx n="50" d="100"/>
          <a:sy n="50" d="100"/>
        </p:scale>
        <p:origin x="2778" y="9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AF9C6E00-6546-405D-90C8-F90BDC6944A3}" type="datetimeFigureOut">
              <a:rPr lang="en-US"/>
              <a:pPr>
                <a:defRPr/>
              </a:pPr>
              <a:t>5/15/2019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9A26FB55-F099-4387-B675-8253AE27433B}" type="slidenum">
              <a:rPr lang="en-US"/>
              <a:pPr>
                <a:defRPr/>
              </a:pPr>
              <a:t>‹#›</a:t>
            </a:fld>
            <a:endParaRPr lang="en-US" dirty="0"/>
          </a:p>
        </p:txBody>
      </p:sp>
    </p:spTree>
    <p:extLst>
      <p:ext uri="{BB962C8B-B14F-4D97-AF65-F5344CB8AC3E}">
        <p14:creationId xmlns:p14="http://schemas.microsoft.com/office/powerpoint/2010/main" val="424897390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pPr marL="171450" indent="-171450">
              <a:buFontTx/>
              <a:buChar char="-"/>
            </a:pPr>
            <a:endParaRPr lang="en-AU" dirty="0"/>
          </a:p>
        </p:txBody>
      </p:sp>
    </p:spTree>
    <p:extLst>
      <p:ext uri="{BB962C8B-B14F-4D97-AF65-F5344CB8AC3E}">
        <p14:creationId xmlns:p14="http://schemas.microsoft.com/office/powerpoint/2010/main" val="229597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4</a:t>
            </a:fld>
            <a:endParaRPr lang="en-US" dirty="0"/>
          </a:p>
        </p:txBody>
      </p:sp>
    </p:spTree>
    <p:extLst>
      <p:ext uri="{BB962C8B-B14F-4D97-AF65-F5344CB8AC3E}">
        <p14:creationId xmlns:p14="http://schemas.microsoft.com/office/powerpoint/2010/main" val="3616365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5</a:t>
            </a:fld>
            <a:endParaRPr lang="en-US" dirty="0"/>
          </a:p>
        </p:txBody>
      </p:sp>
    </p:spTree>
    <p:extLst>
      <p:ext uri="{BB962C8B-B14F-4D97-AF65-F5344CB8AC3E}">
        <p14:creationId xmlns:p14="http://schemas.microsoft.com/office/powerpoint/2010/main" val="2591648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6</a:t>
            </a:fld>
            <a:endParaRPr lang="en-US" dirty="0"/>
          </a:p>
        </p:txBody>
      </p:sp>
    </p:spTree>
    <p:extLst>
      <p:ext uri="{BB962C8B-B14F-4D97-AF65-F5344CB8AC3E}">
        <p14:creationId xmlns:p14="http://schemas.microsoft.com/office/powerpoint/2010/main" val="3272157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7</a:t>
            </a:fld>
            <a:endParaRPr lang="en-US" dirty="0"/>
          </a:p>
        </p:txBody>
      </p:sp>
    </p:spTree>
    <p:extLst>
      <p:ext uri="{BB962C8B-B14F-4D97-AF65-F5344CB8AC3E}">
        <p14:creationId xmlns:p14="http://schemas.microsoft.com/office/powerpoint/2010/main" val="3396071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8</a:t>
            </a:fld>
            <a:endParaRPr lang="en-US" dirty="0"/>
          </a:p>
        </p:txBody>
      </p:sp>
    </p:spTree>
    <p:extLst>
      <p:ext uri="{BB962C8B-B14F-4D97-AF65-F5344CB8AC3E}">
        <p14:creationId xmlns:p14="http://schemas.microsoft.com/office/powerpoint/2010/main" val="4164244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10</a:t>
            </a:fld>
            <a:endParaRPr lang="en-US" dirty="0"/>
          </a:p>
        </p:txBody>
      </p:sp>
    </p:spTree>
    <p:extLst>
      <p:ext uri="{BB962C8B-B14F-4D97-AF65-F5344CB8AC3E}">
        <p14:creationId xmlns:p14="http://schemas.microsoft.com/office/powerpoint/2010/main" val="2266341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11</a:t>
            </a:fld>
            <a:endParaRPr lang="en-US" dirty="0"/>
          </a:p>
        </p:txBody>
      </p:sp>
    </p:spTree>
    <p:extLst>
      <p:ext uri="{BB962C8B-B14F-4D97-AF65-F5344CB8AC3E}">
        <p14:creationId xmlns:p14="http://schemas.microsoft.com/office/powerpoint/2010/main" val="2471452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12</a:t>
            </a:fld>
            <a:endParaRPr lang="en-US" dirty="0"/>
          </a:p>
        </p:txBody>
      </p:sp>
    </p:spTree>
    <p:extLst>
      <p:ext uri="{BB962C8B-B14F-4D97-AF65-F5344CB8AC3E}">
        <p14:creationId xmlns:p14="http://schemas.microsoft.com/office/powerpoint/2010/main" val="1768258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16</a:t>
            </a:fld>
            <a:endParaRPr lang="en-US" dirty="0"/>
          </a:p>
        </p:txBody>
      </p:sp>
    </p:spTree>
    <p:extLst>
      <p:ext uri="{BB962C8B-B14F-4D97-AF65-F5344CB8AC3E}">
        <p14:creationId xmlns:p14="http://schemas.microsoft.com/office/powerpoint/2010/main" val="3046949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17</a:t>
            </a:fld>
            <a:endParaRPr lang="en-US" dirty="0"/>
          </a:p>
        </p:txBody>
      </p:sp>
    </p:spTree>
    <p:extLst>
      <p:ext uri="{BB962C8B-B14F-4D97-AF65-F5344CB8AC3E}">
        <p14:creationId xmlns:p14="http://schemas.microsoft.com/office/powerpoint/2010/main" val="2998716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18</a:t>
            </a:fld>
            <a:endParaRPr lang="en-US" dirty="0"/>
          </a:p>
        </p:txBody>
      </p:sp>
    </p:spTree>
    <p:extLst>
      <p:ext uri="{BB962C8B-B14F-4D97-AF65-F5344CB8AC3E}">
        <p14:creationId xmlns:p14="http://schemas.microsoft.com/office/powerpoint/2010/main" val="3737542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23</a:t>
            </a:fld>
            <a:endParaRPr lang="en-US" dirty="0"/>
          </a:p>
        </p:txBody>
      </p:sp>
    </p:spTree>
    <p:extLst>
      <p:ext uri="{BB962C8B-B14F-4D97-AF65-F5344CB8AC3E}">
        <p14:creationId xmlns:p14="http://schemas.microsoft.com/office/powerpoint/2010/main" val="2387884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25</a:t>
            </a:fld>
            <a:endParaRPr lang="en-US" dirty="0"/>
          </a:p>
        </p:txBody>
      </p:sp>
    </p:spTree>
    <p:extLst>
      <p:ext uri="{BB962C8B-B14F-4D97-AF65-F5344CB8AC3E}">
        <p14:creationId xmlns:p14="http://schemas.microsoft.com/office/powerpoint/2010/main" val="246673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30</a:t>
            </a:fld>
            <a:endParaRPr lang="en-US" dirty="0"/>
          </a:p>
        </p:txBody>
      </p:sp>
    </p:spTree>
    <p:extLst>
      <p:ext uri="{BB962C8B-B14F-4D97-AF65-F5344CB8AC3E}">
        <p14:creationId xmlns:p14="http://schemas.microsoft.com/office/powerpoint/2010/main" val="2230321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3AC38A-E6CA-41BC-9CEB-9889EBEC5F0C}" type="slidenum">
              <a:rPr lang="en-US"/>
              <a:pPr/>
              <a:t>31</a:t>
            </a:fld>
            <a:endParaRPr lang="en-US" dirty="0"/>
          </a:p>
        </p:txBody>
      </p:sp>
    </p:spTree>
    <p:extLst>
      <p:ext uri="{BB962C8B-B14F-4D97-AF65-F5344CB8AC3E}">
        <p14:creationId xmlns:p14="http://schemas.microsoft.com/office/powerpoint/2010/main" val="354429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33</a:t>
            </a:fld>
            <a:endParaRPr lang="en-US" dirty="0"/>
          </a:p>
        </p:txBody>
      </p:sp>
    </p:spTree>
    <p:extLst>
      <p:ext uri="{BB962C8B-B14F-4D97-AF65-F5344CB8AC3E}">
        <p14:creationId xmlns:p14="http://schemas.microsoft.com/office/powerpoint/2010/main" val="1257298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9A26FB55-F099-4387-B675-8253AE27433B}" type="slidenum">
              <a:rPr lang="en-US" smtClean="0"/>
              <a:pPr>
                <a:defRPr/>
              </a:pPr>
              <a:t>35</a:t>
            </a:fld>
            <a:endParaRPr lang="en-US" dirty="0"/>
          </a:p>
        </p:txBody>
      </p:sp>
    </p:spTree>
    <p:extLst>
      <p:ext uri="{BB962C8B-B14F-4D97-AF65-F5344CB8AC3E}">
        <p14:creationId xmlns:p14="http://schemas.microsoft.com/office/powerpoint/2010/main" val="37727797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179614" y="0"/>
            <a:ext cx="8964386" cy="56388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ubtitle 8"/>
          <p:cNvSpPr>
            <a:spLocks noGrp="1"/>
          </p:cNvSpPr>
          <p:nvPr>
            <p:ph type="subTitle" idx="1"/>
          </p:nvPr>
        </p:nvSpPr>
        <p:spPr>
          <a:xfrm>
            <a:off x="5731323" y="2743200"/>
            <a:ext cx="3124200" cy="2057400"/>
          </a:xfrm>
        </p:spPr>
        <p:txBody>
          <a:bodyPr>
            <a:noAutofit/>
          </a:bodyPr>
          <a:lstStyle>
            <a:lvl1pPr marL="0" indent="0" algn="ctr">
              <a:buNone/>
              <a:defRPr sz="2400" b="0" spc="100" baseline="0">
                <a:solidFill>
                  <a:schemeClr val="tx2">
                    <a:lumMod val="40000"/>
                    <a:lumOff val="6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28" name="Title 27"/>
          <p:cNvSpPr>
            <a:spLocks noGrp="1"/>
          </p:cNvSpPr>
          <p:nvPr>
            <p:ph type="ctrTitle"/>
          </p:nvPr>
        </p:nvSpPr>
        <p:spPr>
          <a:xfrm>
            <a:off x="5714989" y="609600"/>
            <a:ext cx="3124200" cy="1905000"/>
          </a:xfrm>
          <a:noFill/>
          <a:ln w="6350" cap="rnd">
            <a:noFill/>
          </a:ln>
        </p:spPr>
        <p:txBody>
          <a:bodyPr anchor="b" anchorCtr="0">
            <a:noAutofit/>
          </a:bodyPr>
          <a:lstStyle>
            <a:lvl1pPr algn="ctr">
              <a:defRPr lang="en-US" sz="3200" b="1" dirty="0">
                <a:ln w="3200">
                  <a:solidFill>
                    <a:schemeClr val="bg2">
                      <a:shade val="75000"/>
                      <a:alpha val="25000"/>
                    </a:schemeClr>
                  </a:solidFill>
                  <a:prstDash val="solid"/>
                  <a:round/>
                </a:ln>
                <a:solidFill>
                  <a:schemeClr val="tx2">
                    <a:lumMod val="20000"/>
                    <a:lumOff val="80000"/>
                  </a:schemeClr>
                </a:solidFill>
                <a:effectLst>
                  <a:innerShdw blurRad="50800" dist="25400" dir="13500000">
                    <a:srgbClr val="000000">
                      <a:alpha val="70000"/>
                    </a:srgbClr>
                  </a:innerShdw>
                </a:effectLst>
              </a:defRPr>
            </a:lvl1pPr>
          </a:lstStyle>
          <a:p>
            <a:r>
              <a:rPr kumimoji="0" lang="en-US"/>
              <a:t>Click to edit Master title style</a:t>
            </a:r>
            <a:endParaRPr kumimoji="0" lang="en-US" dirty="0"/>
          </a:p>
        </p:txBody>
      </p:sp>
      <p:sp>
        <p:nvSpPr>
          <p:cNvPr id="15" name="Date Placeholder 14"/>
          <p:cNvSpPr>
            <a:spLocks noGrp="1"/>
          </p:cNvSpPr>
          <p:nvPr>
            <p:ph type="dt" sz="half" idx="10"/>
          </p:nvPr>
        </p:nvSpPr>
        <p:spPr/>
        <p:txBody>
          <a:bodyPr/>
          <a:lstStyle/>
          <a:p>
            <a:r>
              <a:rPr lang="en-US" dirty="0"/>
              <a:t>11/20/2010</a:t>
            </a:r>
          </a:p>
        </p:txBody>
      </p:sp>
      <p:sp>
        <p:nvSpPr>
          <p:cNvPr id="17" name="Footer Placeholder 16"/>
          <p:cNvSpPr>
            <a:spLocks noGrp="1"/>
          </p:cNvSpPr>
          <p:nvPr>
            <p:ph type="ftr" sz="quarter" idx="12"/>
          </p:nvPr>
        </p:nvSpPr>
        <p:spPr>
          <a:xfrm>
            <a:off x="990600" y="6203667"/>
            <a:ext cx="4952999" cy="384048"/>
          </a:xfrm>
        </p:spPr>
        <p:txBody>
          <a:bodyPr/>
          <a:lstStyle>
            <a:lvl1pPr algn="ctr">
              <a:defRPr/>
            </a:lvl1pPr>
          </a:lstStyle>
          <a:p>
            <a:pPr algn="l"/>
            <a:r>
              <a:rPr lang="en-US" dirty="0"/>
              <a:t>Copyright ©2015 McGraw-Hill Higher Education.  All Rights Reserved</a:t>
            </a:r>
          </a:p>
        </p:txBody>
      </p:sp>
      <p:sp>
        <p:nvSpPr>
          <p:cNvPr id="12" name="Rectangle 11"/>
          <p:cNvSpPr/>
          <p:nvPr/>
        </p:nvSpPr>
        <p:spPr>
          <a:xfrm>
            <a:off x="179614" y="5638800"/>
            <a:ext cx="8964386" cy="228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6" y="205409"/>
            <a:ext cx="4162089" cy="5319088"/>
          </a:xfrm>
          <a:prstGeom prst="rect">
            <a:avLst/>
          </a:prstGeom>
          <a:scene3d>
            <a:camera prst="orthographicFront">
              <a:rot lat="0" lon="0" rev="0"/>
            </a:camera>
            <a:lightRig rig="threePt" dir="t"/>
          </a:scene3d>
          <a:sp3d>
            <a:bevelT w="165100" prst="coolSlant"/>
            <a:bevelB/>
          </a:sp3d>
        </p:spPr>
      </p:pic>
    </p:spTree>
    <p:extLst>
      <p:ext uri="{BB962C8B-B14F-4D97-AF65-F5344CB8AC3E}">
        <p14:creationId xmlns:p14="http://schemas.microsoft.com/office/powerpoint/2010/main" val="2930868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048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4" name="Date Placeholder 13"/>
          <p:cNvSpPr>
            <a:spLocks noGrp="1"/>
          </p:cNvSpPr>
          <p:nvPr>
            <p:ph type="dt" sz="half" idx="14"/>
          </p:nvPr>
        </p:nvSpPr>
        <p:spPr/>
        <p:txBody>
          <a:bodyPr/>
          <a:lstStyle/>
          <a:p>
            <a:r>
              <a:rPr lang="en-US" dirty="0"/>
              <a:t>11/20/2010</a:t>
            </a:r>
          </a:p>
        </p:txBody>
      </p:sp>
      <p:sp>
        <p:nvSpPr>
          <p:cNvPr id="16" name="Footer Placeholder 15"/>
          <p:cNvSpPr>
            <a:spLocks noGrp="1"/>
          </p:cNvSpPr>
          <p:nvPr>
            <p:ph type="ftr" sz="quarter" idx="16"/>
          </p:nvPr>
        </p:nvSpPr>
        <p:spPr/>
        <p:txBody>
          <a:bodyPr/>
          <a:lstStyle/>
          <a:p>
            <a:r>
              <a:rPr kumimoji="0" lang="en-US" dirty="0"/>
              <a:t>Instructor Slides</a:t>
            </a:r>
          </a:p>
        </p:txBody>
      </p:sp>
      <p:sp>
        <p:nvSpPr>
          <p:cNvPr id="17" name="Title 16"/>
          <p:cNvSpPr>
            <a:spLocks noGrp="1"/>
          </p:cNvSpPr>
          <p:nvPr>
            <p:ph type="title"/>
          </p:nvPr>
        </p:nvSpPr>
        <p:spPr/>
        <p:txBody>
          <a:bodyPr rtlCol="0" anchor="b" anchorCtr="0"/>
          <a:lstStyle/>
          <a:p>
            <a:r>
              <a:rPr kumimoji="0" lang="en-US"/>
              <a:t>Click to edit Master title style</a:t>
            </a:r>
          </a:p>
        </p:txBody>
      </p:sp>
      <p:sp>
        <p:nvSpPr>
          <p:cNvPr id="6" name="TextBox 5"/>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939344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6" name="Content Placeholder 8"/>
          <p:cNvSpPr>
            <a:spLocks noGrp="1"/>
          </p:cNvSpPr>
          <p:nvPr>
            <p:ph idx="1"/>
          </p:nvPr>
        </p:nvSpPr>
        <p:spPr>
          <a:xfrm>
            <a:off x="3048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7" name="TextBox 6"/>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055734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dirty="0"/>
              <a:t>11/20/2010</a:t>
            </a:r>
          </a:p>
        </p:txBody>
      </p:sp>
      <p:sp>
        <p:nvSpPr>
          <p:cNvPr id="5" name="Footer Placeholder 4"/>
          <p:cNvSpPr>
            <a:spLocks noGrp="1"/>
          </p:cNvSpPr>
          <p:nvPr>
            <p:ph type="ftr" sz="quarter" idx="11"/>
          </p:nvPr>
        </p:nvSpPr>
        <p:spPr/>
        <p:txBody>
          <a:bodyPr/>
          <a:lstStyle/>
          <a:p>
            <a:r>
              <a:rPr lang="en-US" dirty="0"/>
              <a:t>Instructor Slides</a:t>
            </a: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3600" b="1" dirty="0">
                <a:ln w="3200">
                  <a:solidFill>
                    <a:schemeClr val="bg2">
                      <a:shade val="25000"/>
                      <a:alpha val="25000"/>
                    </a:schemeClr>
                  </a:solidFill>
                  <a:prstDash val="solid"/>
                  <a:round/>
                </a:ln>
                <a:solidFill>
                  <a:schemeClr val="tx1">
                    <a:lumMod val="95000"/>
                    <a:lumOff val="5000"/>
                  </a:schemeClr>
                </a:solidFill>
                <a:effectLst>
                  <a:innerShdw blurRad="38100" dist="25400" dir="13500000">
                    <a:prstClr val="black">
                      <a:alpha val="70000"/>
                    </a:prstClr>
                  </a:innerShdw>
                </a:effectLst>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864606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11/20/2010</a:t>
            </a:r>
          </a:p>
        </p:txBody>
      </p:sp>
      <p:sp>
        <p:nvSpPr>
          <p:cNvPr id="6" name="Footer Placeholder 5"/>
          <p:cNvSpPr>
            <a:spLocks noGrp="1"/>
          </p:cNvSpPr>
          <p:nvPr>
            <p:ph type="ftr" sz="quarter" idx="11"/>
          </p:nvPr>
        </p:nvSpPr>
        <p:spPr/>
        <p:txBody>
          <a:bodyPr/>
          <a:lstStyle/>
          <a:p>
            <a:r>
              <a:rPr lang="en-US" dirty="0"/>
              <a:t>Instructor Slides</a:t>
            </a:r>
          </a:p>
        </p:txBody>
      </p:sp>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11" name="Content Placeholder 10"/>
          <p:cNvSpPr>
            <a:spLocks noGrp="1"/>
          </p:cNvSpPr>
          <p:nvPr>
            <p:ph sz="half" idx="1"/>
          </p:nvPr>
        </p:nvSpPr>
        <p:spPr>
          <a:xfrm>
            <a:off x="324852"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3" name="Content Placeholder 12"/>
          <p:cNvSpPr>
            <a:spLocks noGrp="1"/>
          </p:cNvSpPr>
          <p:nvPr>
            <p:ph sz="half" idx="2"/>
          </p:nvPr>
        </p:nvSpPr>
        <p:spPr>
          <a:xfrm>
            <a:off x="4494516"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TextBox 6"/>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416368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kumimoji="0" lang="en-US" dirty="0"/>
              <a:t>Instructor Slides</a:t>
            </a:r>
          </a:p>
        </p:txBody>
      </p:sp>
      <p:sp>
        <p:nvSpPr>
          <p:cNvPr id="7" name="Date Placeholder 6"/>
          <p:cNvSpPr>
            <a:spLocks noGrp="1"/>
          </p:cNvSpPr>
          <p:nvPr>
            <p:ph type="dt" sz="half" idx="10"/>
          </p:nvPr>
        </p:nvSpPr>
        <p:spPr/>
        <p:txBody>
          <a:bodyPr/>
          <a:lstStyle/>
          <a:p>
            <a:r>
              <a:rPr lang="en-US" dirty="0"/>
              <a:t>11/20/2010</a:t>
            </a:r>
          </a:p>
        </p:txBody>
      </p:sp>
      <p:sp>
        <p:nvSpPr>
          <p:cNvPr id="3" name="Text Placeholder 2"/>
          <p:cNvSpPr>
            <a:spLocks noGrp="1"/>
          </p:cNvSpPr>
          <p:nvPr>
            <p:ph type="body" idx="1"/>
          </p:nvPr>
        </p:nvSpPr>
        <p:spPr>
          <a:xfrm>
            <a:off x="303212" y="1437909"/>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3048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463732"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274320" y="223592"/>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463732" y="1398130"/>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414240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2" name="Title 1"/>
          <p:cNvSpPr>
            <a:spLocks noGrp="1"/>
          </p:cNvSpPr>
          <p:nvPr>
            <p:ph type="title"/>
          </p:nvPr>
        </p:nvSpPr>
        <p:spPr/>
        <p:txBody>
          <a:bodyPr/>
          <a:lstStyle/>
          <a:p>
            <a:r>
              <a:rPr kumimoji="0" lang="en-US"/>
              <a:t>Click to edit Master title style</a:t>
            </a:r>
          </a:p>
        </p:txBody>
      </p:sp>
      <p:sp>
        <p:nvSpPr>
          <p:cNvPr id="5" name="TextBox 4"/>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3927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5" name="TextBox 4"/>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4047284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5" name="TextBox 4"/>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871301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5" name="TextBox 4"/>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10910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11/20/2010</a:t>
            </a:r>
          </a:p>
        </p:txBody>
      </p:sp>
      <p:sp>
        <p:nvSpPr>
          <p:cNvPr id="3" name="Footer Placeholder 2"/>
          <p:cNvSpPr>
            <a:spLocks noGrp="1"/>
          </p:cNvSpPr>
          <p:nvPr>
            <p:ph type="ftr" sz="quarter" idx="11"/>
          </p:nvPr>
        </p:nvSpPr>
        <p:spPr/>
        <p:txBody>
          <a:bodyPr/>
          <a:lstStyle/>
          <a:p>
            <a:r>
              <a:rPr kumimoji="0" lang="en-US" dirty="0"/>
              <a:t>Instructor Slides</a:t>
            </a:r>
          </a:p>
        </p:txBody>
      </p:sp>
      <p:sp>
        <p:nvSpPr>
          <p:cNvPr id="4" name="TextBox 3"/>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106511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r>
              <a:rPr lang="en-US" dirty="0"/>
              <a:t>11/20/2010</a:t>
            </a:r>
          </a:p>
        </p:txBody>
      </p:sp>
      <p:sp>
        <p:nvSpPr>
          <p:cNvPr id="10" name="Footer Placeholder 9"/>
          <p:cNvSpPr>
            <a:spLocks noGrp="1"/>
          </p:cNvSpPr>
          <p:nvPr>
            <p:ph type="ftr" sz="quarter" idx="16"/>
          </p:nvPr>
        </p:nvSpPr>
        <p:spPr/>
        <p:txBody>
          <a:bodyPr/>
          <a:lstStyle/>
          <a:p>
            <a:r>
              <a:rPr lang="en-US" dirty="0"/>
              <a:t>Instructor Slides</a:t>
            </a:r>
          </a:p>
        </p:txBody>
      </p:sp>
      <p:sp>
        <p:nvSpPr>
          <p:cNvPr id="7" name="TextBox 6"/>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656735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r>
              <a:rPr lang="en-US" dirty="0"/>
              <a:t>11/20/2010</a:t>
            </a:r>
          </a:p>
        </p:txBody>
      </p:sp>
      <p:sp>
        <p:nvSpPr>
          <p:cNvPr id="10" name="Footer Placeholder 9"/>
          <p:cNvSpPr>
            <a:spLocks noGrp="1"/>
          </p:cNvSpPr>
          <p:nvPr>
            <p:ph type="ftr" sz="quarter" idx="12"/>
          </p:nvPr>
        </p:nvSpPr>
        <p:spPr/>
        <p:txBody>
          <a:bodyPr/>
          <a:lstStyle/>
          <a:p>
            <a:r>
              <a:rPr kumimoji="0" lang="en-US" dirty="0"/>
              <a:t>Instructor Slides</a:t>
            </a:r>
          </a:p>
        </p:txBody>
      </p:sp>
      <p:sp>
        <p:nvSpPr>
          <p:cNvPr id="7" name="TextBox 6"/>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303467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dirty="0"/>
              <a:t>11/20/2010</a:t>
            </a:r>
          </a:p>
        </p:txBody>
      </p:sp>
      <p:sp>
        <p:nvSpPr>
          <p:cNvPr id="5" name="Footer Placeholder 4"/>
          <p:cNvSpPr>
            <a:spLocks noGrp="1"/>
          </p:cNvSpPr>
          <p:nvPr>
            <p:ph type="ftr" sz="quarter" idx="11"/>
          </p:nvPr>
        </p:nvSpPr>
        <p:spPr/>
        <p:txBody>
          <a:bodyPr/>
          <a:lstStyle/>
          <a:p>
            <a:r>
              <a:rPr kumimoji="0" lang="en-US" dirty="0"/>
              <a:t>Instructor Slides</a:t>
            </a:r>
          </a:p>
        </p:txBody>
      </p:sp>
      <p:sp>
        <p:nvSpPr>
          <p:cNvPr id="6" name="TextBox 5"/>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113617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dirty="0"/>
              <a:t>11/20/2010</a:t>
            </a:r>
          </a:p>
        </p:txBody>
      </p:sp>
      <p:sp>
        <p:nvSpPr>
          <p:cNvPr id="5" name="Footer Placeholder 4"/>
          <p:cNvSpPr>
            <a:spLocks noGrp="1"/>
          </p:cNvSpPr>
          <p:nvPr>
            <p:ph type="ftr" sz="quarter" idx="11"/>
          </p:nvPr>
        </p:nvSpPr>
        <p:spPr/>
        <p:txBody>
          <a:bodyPr/>
          <a:lstStyle/>
          <a:p>
            <a:r>
              <a:rPr kumimoji="0" lang="en-US" dirty="0"/>
              <a:t>Instructor Slides</a:t>
            </a:r>
          </a:p>
        </p:txBody>
      </p:sp>
      <p:sp>
        <p:nvSpPr>
          <p:cNvPr id="6" name="TextBox 5"/>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229157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11/20/2010</a:t>
            </a:r>
          </a:p>
        </p:txBody>
      </p:sp>
      <p:sp>
        <p:nvSpPr>
          <p:cNvPr id="4" name="Footer Placeholder 3"/>
          <p:cNvSpPr>
            <a:spLocks noGrp="1"/>
          </p:cNvSpPr>
          <p:nvPr>
            <p:ph type="ftr" sz="quarter" idx="11"/>
          </p:nvPr>
        </p:nvSpPr>
        <p:spPr/>
        <p:txBody>
          <a:bodyPr/>
          <a:lstStyle/>
          <a:p>
            <a:r>
              <a:rPr kumimoji="0" lang="en-US" dirty="0"/>
              <a:t>Instructor Slides</a:t>
            </a:r>
          </a:p>
        </p:txBody>
      </p:sp>
      <p:sp>
        <p:nvSpPr>
          <p:cNvPr id="5" name="Slide Number Placeholder 4"/>
          <p:cNvSpPr>
            <a:spLocks noGrp="1"/>
          </p:cNvSpPr>
          <p:nvPr>
            <p:ph type="sldNum" sz="quarter" idx="12"/>
          </p:nvPr>
        </p:nvSpPr>
        <p:spPr>
          <a:xfrm>
            <a:off x="8410575" y="6181531"/>
            <a:ext cx="609600" cy="457200"/>
          </a:xfrm>
          <a:prstGeom prst="rect">
            <a:avLst/>
          </a:prstGeom>
        </p:spPr>
        <p:txBody>
          <a:bodyPr/>
          <a:lstStyle/>
          <a:p>
            <a:fld id="{D2E57653-3E58-4892-A7ED-712530ACC680}" type="slidenum">
              <a:rPr kumimoji="0" lang="en-US" smtClean="0"/>
              <a:pPr/>
              <a:t>‹#›</a:t>
            </a:fld>
            <a:endParaRPr kumimoji="0" lang="en-US" dirty="0"/>
          </a:p>
        </p:txBody>
      </p:sp>
      <p:sp>
        <p:nvSpPr>
          <p:cNvPr id="7" name="TextBox 6"/>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14s-</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860436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36884" y="1481688"/>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r>
              <a:rPr lang="en-US" dirty="0"/>
              <a:t>11/20/2010</a:t>
            </a:r>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r>
              <a:rPr lang="en-US" dirty="0"/>
              <a:t>Instructor Slides</a:t>
            </a:r>
          </a:p>
        </p:txBody>
      </p:sp>
      <p:sp>
        <p:nvSpPr>
          <p:cNvPr id="5" name="Title Placeholder 4"/>
          <p:cNvSpPr>
            <a:spLocks noGrp="1"/>
          </p:cNvSpPr>
          <p:nvPr>
            <p:ph type="title"/>
          </p:nvPr>
        </p:nvSpPr>
        <p:spPr>
          <a:xfrm>
            <a:off x="324852" y="152400"/>
            <a:ext cx="8229600" cy="1219200"/>
          </a:xfrm>
          <a:prstGeom prst="rect">
            <a:avLst/>
          </a:prstGeom>
          <a:ln w="6350" cap="rnd">
            <a:noFill/>
          </a:ln>
        </p:spPr>
        <p:txBody>
          <a:bodyPr vert="horz" anchor="b" anchorCtr="0">
            <a:normAutofit/>
          </a:bodyPr>
          <a:lstStyle/>
          <a:p>
            <a:r>
              <a:rPr kumimoji="0" lang="en-US"/>
              <a:t>Click to edit Master title style</a:t>
            </a:r>
            <a:endParaRPr kumimoji="0" lang="en-US" dirty="0"/>
          </a:p>
        </p:txBody>
      </p:sp>
      <p:sp>
        <p:nvSpPr>
          <p:cNvPr id="8" name="Rectangle 7"/>
          <p:cNvSpPr/>
          <p:nvPr/>
        </p:nvSpPr>
        <p:spPr>
          <a:xfrm rot="16200000">
            <a:off x="-3342707" y="3323253"/>
            <a:ext cx="6860515" cy="175100"/>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0" y="6674947"/>
            <a:ext cx="9144000" cy="183057"/>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68344" y="21280"/>
            <a:ext cx="1154176" cy="968095"/>
          </a:xfrm>
          <a:prstGeom prst="rect">
            <a:avLst/>
          </a:prstGeom>
          <a:effectLst>
            <a:reflection endPos="0" dist="50800" dir="5400000" sy="-100000" algn="bl" rotWithShape="0"/>
            <a:softEdge rad="127000"/>
          </a:effectLst>
        </p:spPr>
      </p:pic>
    </p:spTree>
    <p:extLst>
      <p:ext uri="{BB962C8B-B14F-4D97-AF65-F5344CB8AC3E}">
        <p14:creationId xmlns:p14="http://schemas.microsoft.com/office/powerpoint/2010/main" val="187473697"/>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txStyles>
    <p:titleStyle>
      <a:lvl1pPr algn="l" rtl="0" eaLnBrk="1" latinLnBrk="0" hangingPunct="1">
        <a:spcBef>
          <a:spcPct val="0"/>
        </a:spcBef>
        <a:buNone/>
        <a:defRPr kumimoji="0" lang="en-US" sz="3200" b="1" kern="1200" spc="-100" baseline="0" dirty="0">
          <a:ln w="3200">
            <a:solidFill>
              <a:schemeClr val="bg2">
                <a:shade val="75000"/>
                <a:alpha val="25000"/>
              </a:schemeClr>
            </a:solidFill>
            <a:prstDash val="solid"/>
            <a:round/>
          </a:ln>
          <a:solidFill>
            <a:schemeClr val="tx1">
              <a:lumMod val="95000"/>
              <a:lumOff val="5000"/>
            </a:schemeClr>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tx2"/>
        </a:buClr>
        <a:buSzPct val="85000"/>
        <a:buFont typeface="Wingdings 2"/>
        <a:buChar char=""/>
        <a:defRPr kumimoji="0" sz="2600" b="1" kern="1200">
          <a:solidFill>
            <a:schemeClr val="tx1"/>
          </a:solidFill>
          <a:latin typeface="+mn-lt"/>
          <a:ea typeface="+mn-ea"/>
          <a:cs typeface="+mn-cs"/>
        </a:defRPr>
      </a:lvl1pPr>
      <a:lvl2pPr marL="640080" indent="-274320" algn="l" rtl="0" eaLnBrk="1" latinLnBrk="0" hangingPunct="1">
        <a:spcBef>
          <a:spcPts val="300"/>
        </a:spcBef>
        <a:buClr>
          <a:schemeClr val="tx2"/>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tx2"/>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tx2"/>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tx2"/>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BoBLXQ5swW8"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8.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9.w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image" Target="../media/image12.w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3.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6.vml"/><Relationship Id="rId5" Type="http://schemas.openxmlformats.org/officeDocument/2006/relationships/image" Target="../media/image15.jpeg"/><Relationship Id="rId4" Type="http://schemas.openxmlformats.org/officeDocument/2006/relationships/image" Target="../media/image14.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vmlDrawing" Target="../drawings/vmlDrawing7.vml"/><Relationship Id="rId5" Type="http://schemas.openxmlformats.org/officeDocument/2006/relationships/image" Target="../media/image18.wmf"/><Relationship Id="rId4" Type="http://schemas.openxmlformats.org/officeDocument/2006/relationships/oleObject" Target="../embeddings/oleObject7.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9.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6.xml"/><Relationship Id="rId1" Type="http://schemas.openxmlformats.org/officeDocument/2006/relationships/vmlDrawing" Target="../drawings/vmlDrawing9.vml"/><Relationship Id="rId6" Type="http://schemas.openxmlformats.org/officeDocument/2006/relationships/image" Target="../media/image22.wmf"/><Relationship Id="rId5" Type="http://schemas.openxmlformats.org/officeDocument/2006/relationships/oleObject" Target="../embeddings/oleObject10.bin"/><Relationship Id="rId4" Type="http://schemas.openxmlformats.org/officeDocument/2006/relationships/image" Target="../media/image21.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4.wmf"/><Relationship Id="rId5" Type="http://schemas.openxmlformats.org/officeDocument/2006/relationships/oleObject" Target="../embeddings/oleObject12.bin"/><Relationship Id="rId4" Type="http://schemas.openxmlformats.org/officeDocument/2006/relationships/image" Target="../media/image23.wmf"/></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72092"/>
            <a:ext cx="8229600" cy="4572000"/>
          </a:xfrm>
        </p:spPr>
        <p:txBody>
          <a:bodyPr/>
          <a:lstStyle/>
          <a:p>
            <a:pPr marL="0" indent="0" algn="ctr">
              <a:lnSpc>
                <a:spcPct val="80000"/>
              </a:lnSpc>
              <a:buNone/>
            </a:pPr>
            <a:r>
              <a:rPr lang="en-AU" sz="2800" dirty="0"/>
              <a:t>OMGT1039</a:t>
            </a:r>
            <a:br>
              <a:rPr lang="en-AU" sz="2800" dirty="0"/>
            </a:br>
            <a:r>
              <a:rPr lang="en-AU" sz="2800" dirty="0"/>
              <a:t>Operations Management</a:t>
            </a:r>
          </a:p>
          <a:p>
            <a:pPr algn="ctr">
              <a:lnSpc>
                <a:spcPct val="80000"/>
              </a:lnSpc>
            </a:pPr>
            <a:endParaRPr lang="en-AU" sz="4000" dirty="0"/>
          </a:p>
          <a:p>
            <a:pPr algn="ctr">
              <a:lnSpc>
                <a:spcPct val="80000"/>
              </a:lnSpc>
            </a:pPr>
            <a:endParaRPr lang="en-AU" sz="4000" dirty="0"/>
          </a:p>
          <a:p>
            <a:pPr marL="0" indent="0" algn="ctr">
              <a:lnSpc>
                <a:spcPct val="80000"/>
              </a:lnSpc>
              <a:buNone/>
            </a:pPr>
            <a:r>
              <a:rPr lang="en-AU" sz="4000" dirty="0"/>
              <a:t>Week 11</a:t>
            </a:r>
          </a:p>
          <a:p>
            <a:pPr marL="0" indent="0" algn="ctr">
              <a:buNone/>
            </a:pPr>
            <a:r>
              <a:rPr lang="en-US" sz="4000" dirty="0"/>
              <a:t>Reliability and Maintenance </a:t>
            </a:r>
            <a:endParaRPr lang="en-AU" sz="4000"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1455737"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5486400"/>
            <a:ext cx="1455737"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736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33400" y="838200"/>
            <a:ext cx="8001000" cy="5213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buFont typeface="Wingdings" pitchFamily="2" charset="2"/>
              <a:buNone/>
            </a:pPr>
            <a:r>
              <a:rPr lang="en-US" sz="2400" dirty="0">
                <a:latin typeface="Arabic Typesetting" pitchFamily="66" charset="-78"/>
                <a:cs typeface="Arabic Typesetting" pitchFamily="66" charset="-78"/>
              </a:rPr>
              <a:t>COMMONWEALTH OF AUSTRALIA</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Copyright Regulations 1969</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WARNING</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This material has been reproduced and communicated</a:t>
            </a:r>
          </a:p>
          <a:p>
            <a:pPr algn="ctr">
              <a:lnSpc>
                <a:spcPct val="80000"/>
              </a:lnSpc>
              <a:buFont typeface="Wingdings" pitchFamily="2" charset="2"/>
              <a:buNone/>
            </a:pPr>
            <a:r>
              <a:rPr lang="en-US" sz="2400" dirty="0">
                <a:latin typeface="Arabic Typesetting" pitchFamily="66" charset="-78"/>
                <a:cs typeface="Arabic Typesetting" pitchFamily="66" charset="-78"/>
              </a:rPr>
              <a:t>to you by or on behalf of Royal Melbourne Institute</a:t>
            </a:r>
          </a:p>
          <a:p>
            <a:pPr algn="ctr">
              <a:lnSpc>
                <a:spcPct val="80000"/>
              </a:lnSpc>
              <a:buFont typeface="Wingdings" pitchFamily="2" charset="2"/>
              <a:buNone/>
            </a:pPr>
            <a:r>
              <a:rPr lang="en-US" sz="2400" dirty="0">
                <a:latin typeface="Arabic Typesetting" pitchFamily="66" charset="-78"/>
                <a:cs typeface="Arabic Typesetting" pitchFamily="66" charset="-78"/>
              </a:rPr>
              <a:t>of Technology, (RMIT University) pursuant to Part</a:t>
            </a:r>
          </a:p>
          <a:p>
            <a:pPr algn="ctr">
              <a:lnSpc>
                <a:spcPct val="80000"/>
              </a:lnSpc>
              <a:buFont typeface="Wingdings" pitchFamily="2" charset="2"/>
              <a:buNone/>
            </a:pPr>
            <a:r>
              <a:rPr lang="en-US" sz="2400" dirty="0">
                <a:latin typeface="Arabic Typesetting" pitchFamily="66" charset="-78"/>
                <a:cs typeface="Arabic Typesetting" pitchFamily="66" charset="-78"/>
              </a:rPr>
              <a:t>VB of the Copyright Act 1968 (the Act).</a:t>
            </a:r>
          </a:p>
          <a:p>
            <a:pPr algn="ctr">
              <a:lnSpc>
                <a:spcPct val="80000"/>
              </a:lnSpc>
              <a:buFont typeface="Wingdings" pitchFamily="2" charset="2"/>
              <a:buNone/>
            </a:pPr>
            <a:r>
              <a:rPr lang="en-US" sz="2400" dirty="0">
                <a:latin typeface="Arabic Typesetting" pitchFamily="66" charset="-78"/>
                <a:cs typeface="Arabic Typesetting" pitchFamily="66" charset="-78"/>
              </a:rPr>
              <a:t>The material in this communication may be subject to</a:t>
            </a:r>
          </a:p>
          <a:p>
            <a:pPr algn="ctr">
              <a:lnSpc>
                <a:spcPct val="80000"/>
              </a:lnSpc>
              <a:buFont typeface="Wingdings" pitchFamily="2" charset="2"/>
              <a:buNone/>
            </a:pPr>
            <a:r>
              <a:rPr lang="en-US" sz="2400" dirty="0">
                <a:latin typeface="Arabic Typesetting" pitchFamily="66" charset="-78"/>
                <a:cs typeface="Arabic Typesetting" pitchFamily="66" charset="-78"/>
              </a:rPr>
              <a:t>copyright under the Act. Any further reproduction or</a:t>
            </a:r>
          </a:p>
          <a:p>
            <a:pPr algn="ctr">
              <a:lnSpc>
                <a:spcPct val="80000"/>
              </a:lnSpc>
              <a:buFont typeface="Wingdings" pitchFamily="2" charset="2"/>
              <a:buNone/>
            </a:pPr>
            <a:r>
              <a:rPr lang="en-US" sz="2400" dirty="0">
                <a:latin typeface="Arabic Typesetting" pitchFamily="66" charset="-78"/>
                <a:cs typeface="Arabic Typesetting" pitchFamily="66" charset="-78"/>
              </a:rPr>
              <a:t>communication of this material by you may be the</a:t>
            </a:r>
          </a:p>
          <a:p>
            <a:pPr algn="ctr">
              <a:lnSpc>
                <a:spcPct val="80000"/>
              </a:lnSpc>
              <a:buFont typeface="Wingdings" pitchFamily="2" charset="2"/>
              <a:buNone/>
            </a:pPr>
            <a:r>
              <a:rPr lang="en-US" sz="2400" dirty="0">
                <a:latin typeface="Arabic Typesetting" pitchFamily="66" charset="-78"/>
                <a:cs typeface="Arabic Typesetting" pitchFamily="66" charset="-78"/>
              </a:rPr>
              <a:t>subject of copyright protection under the Act.</a:t>
            </a:r>
          </a:p>
          <a:p>
            <a:pPr algn="ctr">
              <a:lnSpc>
                <a:spcPct val="80000"/>
              </a:lnSpc>
              <a:buFont typeface="Wingdings" pitchFamily="2" charset="2"/>
              <a:buNone/>
            </a:pPr>
            <a:r>
              <a:rPr lang="en-US" sz="2400" dirty="0">
                <a:latin typeface="Arabic Typesetting" pitchFamily="66" charset="-78"/>
                <a:cs typeface="Arabic Typesetting" pitchFamily="66" charset="-78"/>
              </a:rPr>
              <a:t>Do not remove this notice.</a:t>
            </a:r>
          </a:p>
          <a:p>
            <a:pPr algn="ctr">
              <a:lnSpc>
                <a:spcPct val="80000"/>
              </a:lnSpc>
              <a:buFont typeface="Wingdings" pitchFamily="2" charset="2"/>
              <a:buNone/>
            </a:pPr>
            <a:r>
              <a:rPr lang="en-US" sz="2400" dirty="0">
                <a:latin typeface="Arabic Typesetting" pitchFamily="66" charset="-78"/>
                <a:cs typeface="Arabic Typesetting" pitchFamily="66" charset="-78"/>
              </a:rPr>
              <a:t>First page of scanned document</a:t>
            </a:r>
          </a:p>
          <a:p>
            <a:pPr algn="ctr">
              <a:lnSpc>
                <a:spcPct val="80000"/>
              </a:lnSpc>
              <a:buFont typeface="Wingdings" pitchFamily="2" charset="2"/>
              <a:buNone/>
            </a:pPr>
            <a:r>
              <a:rPr lang="en-US" sz="2400" dirty="0">
                <a:latin typeface="Arabic Typesetting" pitchFamily="66" charset="-78"/>
                <a:cs typeface="Arabic Typesetting" pitchFamily="66" charset="-78"/>
              </a:rPr>
              <a:t>This presentation includes selected slides from</a:t>
            </a:r>
          </a:p>
          <a:p>
            <a:pPr>
              <a:lnSpc>
                <a:spcPct val="80000"/>
              </a:lnSpc>
              <a:buFont typeface="Wingdings" pitchFamily="2" charset="2"/>
              <a:buNone/>
            </a:pPr>
            <a:endParaRPr lang="en-AU" sz="3200" dirty="0">
              <a:latin typeface="Arabic Typesetting" pitchFamily="66" charset="-78"/>
              <a:cs typeface="Arabic Typesetting" pitchFamily="66" charset="-78"/>
            </a:endParaRPr>
          </a:p>
          <a:p>
            <a:pPr algn="ctr">
              <a:lnSpc>
                <a:spcPct val="80000"/>
              </a:lnSpc>
              <a:buFont typeface="Wingdings" pitchFamily="2" charset="2"/>
              <a:buNone/>
            </a:pPr>
            <a:r>
              <a:rPr lang="en-AU" sz="2400" dirty="0">
                <a:latin typeface="Arabic Typesetting" pitchFamily="66" charset="-78"/>
                <a:cs typeface="Arabic Typesetting" pitchFamily="66" charset="-78"/>
              </a:rPr>
              <a:t>William J Stevenson (2015) Operations Management, 12 ed. ISBN 10: 1259580091, McGraw Hill</a:t>
            </a:r>
          </a:p>
        </p:txBody>
      </p:sp>
    </p:spTree>
    <p:extLst>
      <p:ext uri="{BB962C8B-B14F-4D97-AF65-F5344CB8AC3E}">
        <p14:creationId xmlns:p14="http://schemas.microsoft.com/office/powerpoint/2010/main" val="3694089130"/>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p:txBody>
          <a:bodyPr>
            <a:normAutofit/>
          </a:bodyPr>
          <a:lstStyle/>
          <a:p>
            <a:pPr marL="914400" lvl="1" indent="-914400" defTabSz="685800">
              <a:buFont typeface="Wingdings" pitchFamily="2" charset="2"/>
              <a:buChar char="Ø"/>
            </a:pPr>
            <a:r>
              <a:rPr lang="en-US" dirty="0"/>
              <a:t>Define </a:t>
            </a:r>
            <a:r>
              <a:rPr lang="en-US" i="1" dirty="0"/>
              <a:t>reliability</a:t>
            </a:r>
          </a:p>
          <a:p>
            <a:pPr marL="914400" lvl="1" indent="-914400">
              <a:buFont typeface="Wingdings" pitchFamily="2" charset="2"/>
              <a:buChar char="Ø"/>
              <a:tabLst>
                <a:tab pos="1371600" algn="l"/>
              </a:tabLst>
            </a:pPr>
            <a:r>
              <a:rPr lang="en-US" dirty="0"/>
              <a:t>Perform simple reliability computations</a:t>
            </a:r>
          </a:p>
          <a:p>
            <a:pPr marL="914400" lvl="1" indent="-914400">
              <a:buFont typeface="Wingdings" pitchFamily="2" charset="2"/>
              <a:buChar char="Ø"/>
              <a:tabLst>
                <a:tab pos="1371600" algn="l"/>
              </a:tabLst>
            </a:pPr>
            <a:r>
              <a:rPr lang="en-US" dirty="0"/>
              <a:t>Explain the term </a:t>
            </a:r>
            <a:r>
              <a:rPr lang="en-US" i="1" dirty="0"/>
              <a:t>availability</a:t>
            </a:r>
            <a:r>
              <a:rPr lang="en-US" dirty="0"/>
              <a:t> and perform simple calculations</a:t>
            </a:r>
          </a:p>
          <a:p>
            <a:pPr marL="893763" lvl="1" indent="-893763">
              <a:buFont typeface="Wingdings" pitchFamily="2" charset="2"/>
              <a:buChar char="Ø"/>
            </a:pPr>
            <a:r>
              <a:rPr lang="en-US" dirty="0"/>
              <a:t>Explain the importance of maintenance in production systems</a:t>
            </a:r>
          </a:p>
          <a:p>
            <a:pPr marL="893763" lvl="1" indent="-893763">
              <a:buFont typeface="Wingdings" pitchFamily="2" charset="2"/>
              <a:buChar char="Ø"/>
            </a:pPr>
            <a:r>
              <a:rPr lang="en-US" dirty="0"/>
              <a:t>Discuss preventive maintenance and the key issues associated with it</a:t>
            </a:r>
          </a:p>
          <a:p>
            <a:pPr marL="893763" lvl="1" indent="-893763">
              <a:buFont typeface="Wingdings" pitchFamily="2" charset="2"/>
              <a:buChar char="Ø"/>
            </a:pPr>
            <a:r>
              <a:rPr lang="en-US" dirty="0"/>
              <a:t>Explain breakdown maintenance and name the key issues associated with it</a:t>
            </a:r>
          </a:p>
          <a:p>
            <a:pPr marL="1371600" lvl="1" indent="-1371600" eaLnBrk="1" hangingPunct="1">
              <a:buNone/>
              <a:tabLst>
                <a:tab pos="1371600" algn="l"/>
              </a:tabLst>
            </a:pPr>
            <a:endParaRPr lang="en-US" dirty="0"/>
          </a:p>
        </p:txBody>
      </p:sp>
      <p:sp>
        <p:nvSpPr>
          <p:cNvPr id="9218" name="Title 1"/>
          <p:cNvSpPr>
            <a:spLocks noGrp="1"/>
          </p:cNvSpPr>
          <p:nvPr>
            <p:ph type="title"/>
          </p:nvPr>
        </p:nvSpPr>
        <p:spPr/>
        <p:txBody>
          <a:bodyPr/>
          <a:lstStyle/>
          <a:p>
            <a:pPr eaLnBrk="1" hangingPunct="1"/>
            <a:r>
              <a:rPr lang="en-US" dirty="0"/>
              <a:t>Learning Objectives</a:t>
            </a:r>
          </a:p>
        </p:txBody>
      </p:sp>
    </p:spTree>
    <p:extLst>
      <p:ext uri="{BB962C8B-B14F-4D97-AF65-F5344CB8AC3E}">
        <p14:creationId xmlns:p14="http://schemas.microsoft.com/office/powerpoint/2010/main" val="4292270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dirty="0"/>
              <a:t>Reliability</a:t>
            </a:r>
          </a:p>
        </p:txBody>
      </p:sp>
      <p:sp>
        <p:nvSpPr>
          <p:cNvPr id="14339" name="Content Placeholder 2"/>
          <p:cNvSpPr>
            <a:spLocks noGrp="1"/>
          </p:cNvSpPr>
          <p:nvPr>
            <p:ph idx="1"/>
          </p:nvPr>
        </p:nvSpPr>
        <p:spPr/>
        <p:txBody>
          <a:bodyPr/>
          <a:lstStyle/>
          <a:p>
            <a:pPr eaLnBrk="1" hangingPunct="1"/>
            <a:r>
              <a:rPr lang="en-US" b="1" dirty="0"/>
              <a:t>Reliability</a:t>
            </a:r>
          </a:p>
          <a:p>
            <a:pPr lvl="1" eaLnBrk="1" hangingPunct="1"/>
            <a:r>
              <a:rPr lang="en-US" dirty="0"/>
              <a:t>The ability of a product, part, or system to perform its intended function under a prescribed set of conditions</a:t>
            </a:r>
          </a:p>
          <a:p>
            <a:pPr lvl="1" eaLnBrk="1" hangingPunct="1"/>
            <a:r>
              <a:rPr lang="en-US" dirty="0"/>
              <a:t>Reliability is expressed as a probability</a:t>
            </a:r>
          </a:p>
          <a:p>
            <a:pPr marL="274320" lvl="1">
              <a:spcBef>
                <a:spcPts val="600"/>
              </a:spcBef>
            </a:pPr>
            <a:r>
              <a:rPr lang="en-US" sz="2600" b="1" dirty="0">
                <a:solidFill>
                  <a:schemeClr val="tx1"/>
                </a:solidFill>
              </a:rPr>
              <a:t>How to </a:t>
            </a:r>
            <a:r>
              <a:rPr lang="en-US" sz="2600" b="1" dirty="0">
                <a:solidFill>
                  <a:schemeClr val="tx1"/>
                </a:solidFill>
                <a:hlinkClick r:id="rId3"/>
              </a:rPr>
              <a:t>Quantify</a:t>
            </a:r>
            <a:endParaRPr lang="en-US" sz="2600" b="1" dirty="0">
              <a:solidFill>
                <a:schemeClr val="tx1"/>
              </a:solidFill>
            </a:endParaRPr>
          </a:p>
          <a:p>
            <a:pPr lvl="2" eaLnBrk="1" hangingPunct="1"/>
            <a:r>
              <a:rPr lang="en-US" dirty="0"/>
              <a:t>The probability that the product or system will function when activated</a:t>
            </a:r>
          </a:p>
          <a:p>
            <a:pPr lvl="2" eaLnBrk="1" hangingPunct="1"/>
            <a:r>
              <a:rPr lang="en-US" dirty="0"/>
              <a:t>The probability that the product or system will function for a given length of time</a:t>
            </a:r>
          </a:p>
        </p:txBody>
      </p:sp>
    </p:spTree>
    <p:extLst>
      <p:ext uri="{BB962C8B-B14F-4D97-AF65-F5344CB8AC3E}">
        <p14:creationId xmlns:p14="http://schemas.microsoft.com/office/powerpoint/2010/main" val="2023497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p:txBody>
          <a:bodyPr/>
          <a:lstStyle/>
          <a:p>
            <a:pPr eaLnBrk="1" hangingPunct="1"/>
            <a:r>
              <a:rPr lang="en-US" b="0" dirty="0"/>
              <a:t>Finding the probability under the assumption that the system consists of a number of independent components</a:t>
            </a:r>
          </a:p>
          <a:p>
            <a:pPr lvl="1" eaLnBrk="1" hangingPunct="1"/>
            <a:r>
              <a:rPr lang="en-US" dirty="0"/>
              <a:t>Requires the use of probabilities for independent events</a:t>
            </a:r>
          </a:p>
          <a:p>
            <a:pPr lvl="2" eaLnBrk="1" hangingPunct="1"/>
            <a:r>
              <a:rPr lang="en-US" b="1" dirty="0"/>
              <a:t>Independent event</a:t>
            </a:r>
          </a:p>
          <a:p>
            <a:pPr lvl="3" eaLnBrk="1" hangingPunct="1"/>
            <a:r>
              <a:rPr lang="en-US" dirty="0"/>
              <a:t>Events whose occurrence or non-occurrence do not influence one another</a:t>
            </a:r>
          </a:p>
        </p:txBody>
      </p:sp>
      <p:sp>
        <p:nvSpPr>
          <p:cNvPr id="15362" name="Title 1"/>
          <p:cNvSpPr>
            <a:spLocks noGrp="1"/>
          </p:cNvSpPr>
          <p:nvPr>
            <p:ph type="title"/>
          </p:nvPr>
        </p:nvSpPr>
        <p:spPr/>
        <p:txBody>
          <a:bodyPr/>
          <a:lstStyle/>
          <a:p>
            <a:pPr eaLnBrk="1" hangingPunct="1"/>
            <a:r>
              <a:rPr lang="en-US" dirty="0"/>
              <a:t>Reliability – When Activated</a:t>
            </a:r>
          </a:p>
        </p:txBody>
      </p:sp>
    </p:spTree>
    <p:extLst>
      <p:ext uri="{BB962C8B-B14F-4D97-AF65-F5344CB8AC3E}">
        <p14:creationId xmlns:p14="http://schemas.microsoft.com/office/powerpoint/2010/main" val="3270150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p:txBody>
          <a:bodyPr/>
          <a:lstStyle/>
          <a:p>
            <a:pPr eaLnBrk="1" hangingPunct="1"/>
            <a:r>
              <a:rPr lang="en-US" b="1" dirty="0"/>
              <a:t>Rule 1</a:t>
            </a:r>
          </a:p>
          <a:p>
            <a:pPr lvl="1" eaLnBrk="1" hangingPunct="1"/>
            <a:r>
              <a:rPr lang="en-US" dirty="0"/>
              <a:t>If two or more events are independent and </a:t>
            </a:r>
            <a:r>
              <a:rPr lang="en-US" b="1" i="1" dirty="0"/>
              <a:t>success</a:t>
            </a:r>
            <a:r>
              <a:rPr lang="en-US" dirty="0"/>
              <a:t> is defined as the probability that all of the events occur, then the probability of success is equal to the </a:t>
            </a:r>
            <a:r>
              <a:rPr lang="en-US" b="1" dirty="0"/>
              <a:t>product</a:t>
            </a:r>
            <a:r>
              <a:rPr lang="en-US" dirty="0"/>
              <a:t> of the probabilities of the events</a:t>
            </a:r>
          </a:p>
        </p:txBody>
      </p:sp>
      <p:sp>
        <p:nvSpPr>
          <p:cNvPr id="16386" name="Title 1"/>
          <p:cNvSpPr>
            <a:spLocks noGrp="1"/>
          </p:cNvSpPr>
          <p:nvPr>
            <p:ph type="title"/>
          </p:nvPr>
        </p:nvSpPr>
        <p:spPr/>
        <p:txBody>
          <a:bodyPr/>
          <a:lstStyle/>
          <a:p>
            <a:pPr eaLnBrk="1" hangingPunct="1"/>
            <a:r>
              <a:rPr lang="en-US" dirty="0"/>
              <a:t>Reliability – When Activated (contd.)</a:t>
            </a:r>
          </a:p>
        </p:txBody>
      </p:sp>
    </p:spTree>
    <p:extLst>
      <p:ext uri="{BB962C8B-B14F-4D97-AF65-F5344CB8AC3E}">
        <p14:creationId xmlns:p14="http://schemas.microsoft.com/office/powerpoint/2010/main" val="3258896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Content Placeholder 2"/>
          <p:cNvSpPr>
            <a:spLocks noGrp="1"/>
          </p:cNvSpPr>
          <p:nvPr>
            <p:ph idx="1"/>
          </p:nvPr>
        </p:nvSpPr>
        <p:spPr/>
        <p:txBody>
          <a:bodyPr/>
          <a:lstStyle/>
          <a:p>
            <a:pPr eaLnBrk="1" hangingPunct="1"/>
            <a:r>
              <a:rPr lang="en-US" b="0" dirty="0"/>
              <a:t>A machine has two buttons.  In order for the machine to function, both buttons must work.  One button has a probability of working of .95, and the second button has a probability of working of .88.</a:t>
            </a:r>
          </a:p>
          <a:p>
            <a:pPr eaLnBrk="1" hangingPunct="1"/>
            <a:endParaRPr lang="en-US" dirty="0"/>
          </a:p>
        </p:txBody>
      </p:sp>
      <p:sp>
        <p:nvSpPr>
          <p:cNvPr id="1027" name="Title 1"/>
          <p:cNvSpPr>
            <a:spLocks noGrp="1"/>
          </p:cNvSpPr>
          <p:nvPr>
            <p:ph type="title"/>
          </p:nvPr>
        </p:nvSpPr>
        <p:spPr/>
        <p:txBody>
          <a:bodyPr/>
          <a:lstStyle/>
          <a:p>
            <a:pPr eaLnBrk="1" hangingPunct="1"/>
            <a:r>
              <a:rPr lang="en-US" dirty="0"/>
              <a:t>Example – Rule 1</a:t>
            </a:r>
          </a:p>
        </p:txBody>
      </p:sp>
      <p:graphicFrame>
        <p:nvGraphicFramePr>
          <p:cNvPr id="1026" name="Object 2"/>
          <p:cNvGraphicFramePr>
            <a:graphicFrameLocks noChangeAspect="1"/>
          </p:cNvGraphicFramePr>
          <p:nvPr/>
        </p:nvGraphicFramePr>
        <p:xfrm>
          <a:off x="838200" y="3505200"/>
          <a:ext cx="7491413" cy="1023937"/>
        </p:xfrm>
        <a:graphic>
          <a:graphicData uri="http://schemas.openxmlformats.org/presentationml/2006/ole">
            <mc:AlternateContent xmlns:mc="http://schemas.openxmlformats.org/markup-compatibility/2006">
              <mc:Choice xmlns:v="urn:schemas-microsoft-com:vml" Requires="v">
                <p:oleObj spid="_x0000_s3165" name="Equation" r:id="rId4" imgW="3809880" imgH="634680" progId="Equation.3">
                  <p:embed/>
                </p:oleObj>
              </mc:Choice>
              <mc:Fallback>
                <p:oleObj name="Equation" r:id="rId4" imgW="3809880" imgH="634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505200"/>
                        <a:ext cx="7491413" cy="10239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29" name="Group 12"/>
          <p:cNvGrpSpPr>
            <a:grpSpLocks/>
          </p:cNvGrpSpPr>
          <p:nvPr/>
        </p:nvGrpSpPr>
        <p:grpSpPr bwMode="auto">
          <a:xfrm>
            <a:off x="1828800" y="4833937"/>
            <a:ext cx="4419600" cy="762000"/>
            <a:chOff x="2057400" y="5334000"/>
            <a:chExt cx="4419600" cy="762000"/>
          </a:xfrm>
        </p:grpSpPr>
        <p:sp>
          <p:nvSpPr>
            <p:cNvPr id="1030" name="Rectangle 5"/>
            <p:cNvSpPr>
              <a:spLocks noChangeArrowheads="1"/>
            </p:cNvSpPr>
            <p:nvPr/>
          </p:nvSpPr>
          <p:spPr bwMode="auto">
            <a:xfrm>
              <a:off x="4572000" y="5334000"/>
              <a:ext cx="1295400" cy="762000"/>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lstStyle/>
            <a:p>
              <a:pPr algn="ctr" eaLnBrk="0" hangingPunct="0"/>
              <a:r>
                <a:rPr lang="en-US" sz="2400" dirty="0">
                  <a:latin typeface="Times New Roman" pitchFamily="18" charset="0"/>
                </a:rPr>
                <a:t>Button 2</a:t>
              </a:r>
            </a:p>
            <a:p>
              <a:pPr algn="ctr" eaLnBrk="0" hangingPunct="0"/>
              <a:r>
                <a:rPr lang="en-US" sz="2400" dirty="0">
                  <a:latin typeface="Times New Roman" pitchFamily="18" charset="0"/>
                </a:rPr>
                <a:t>.88</a:t>
              </a:r>
            </a:p>
          </p:txBody>
        </p:sp>
        <p:sp>
          <p:nvSpPr>
            <p:cNvPr id="1031" name="Rectangle 4"/>
            <p:cNvSpPr>
              <a:spLocks noChangeArrowheads="1"/>
            </p:cNvSpPr>
            <p:nvPr/>
          </p:nvSpPr>
          <p:spPr bwMode="auto">
            <a:xfrm>
              <a:off x="2667000" y="5334000"/>
              <a:ext cx="1295400" cy="762000"/>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lstStyle/>
            <a:p>
              <a:pPr algn="ctr" eaLnBrk="0" hangingPunct="0"/>
              <a:r>
                <a:rPr lang="en-US" sz="2400" dirty="0">
                  <a:latin typeface="Times New Roman" pitchFamily="18" charset="0"/>
                </a:rPr>
                <a:t>Button 1</a:t>
              </a:r>
            </a:p>
            <a:p>
              <a:pPr algn="ctr" eaLnBrk="0" hangingPunct="0"/>
              <a:r>
                <a:rPr lang="en-US" sz="2400" dirty="0">
                  <a:latin typeface="Times New Roman" pitchFamily="18" charset="0"/>
                </a:rPr>
                <a:t>.95</a:t>
              </a:r>
            </a:p>
          </p:txBody>
        </p:sp>
        <p:cxnSp>
          <p:nvCxnSpPr>
            <p:cNvPr id="1032" name="Straight Arrow Connector 8"/>
            <p:cNvCxnSpPr>
              <a:cxnSpLocks noChangeShapeType="1"/>
              <a:endCxn id="1031" idx="1"/>
            </p:cNvCxnSpPr>
            <p:nvPr/>
          </p:nvCxnSpPr>
          <p:spPr bwMode="auto">
            <a:xfrm>
              <a:off x="2057400" y="5715000"/>
              <a:ext cx="609600" cy="1588"/>
            </a:xfrm>
            <a:prstGeom prst="straightConnector1">
              <a:avLst/>
            </a:prstGeom>
            <a:noFill/>
            <a:ln w="28575" algn="ctr">
              <a:solidFill>
                <a:schemeClr val="tx1"/>
              </a:solidFill>
              <a:round/>
              <a:headEnd/>
              <a:tailEnd type="arrow" w="med" len="med"/>
            </a:ln>
          </p:spPr>
        </p:cxnSp>
        <p:cxnSp>
          <p:nvCxnSpPr>
            <p:cNvPr id="1033" name="Straight Arrow Connector 9"/>
            <p:cNvCxnSpPr>
              <a:cxnSpLocks noChangeShapeType="1"/>
            </p:cNvCxnSpPr>
            <p:nvPr/>
          </p:nvCxnSpPr>
          <p:spPr bwMode="auto">
            <a:xfrm>
              <a:off x="3962400" y="5715000"/>
              <a:ext cx="609600" cy="1588"/>
            </a:xfrm>
            <a:prstGeom prst="straightConnector1">
              <a:avLst/>
            </a:prstGeom>
            <a:noFill/>
            <a:ln w="28575" algn="ctr">
              <a:solidFill>
                <a:schemeClr val="tx1"/>
              </a:solidFill>
              <a:round/>
              <a:headEnd/>
              <a:tailEnd type="arrow" w="med" len="med"/>
            </a:ln>
          </p:spPr>
        </p:cxnSp>
        <p:cxnSp>
          <p:nvCxnSpPr>
            <p:cNvPr id="1034" name="Straight Arrow Connector 10"/>
            <p:cNvCxnSpPr>
              <a:cxnSpLocks noChangeShapeType="1"/>
            </p:cNvCxnSpPr>
            <p:nvPr/>
          </p:nvCxnSpPr>
          <p:spPr bwMode="auto">
            <a:xfrm>
              <a:off x="5867400" y="5715000"/>
              <a:ext cx="609600" cy="1588"/>
            </a:xfrm>
            <a:prstGeom prst="straightConnector1">
              <a:avLst/>
            </a:prstGeom>
            <a:noFill/>
            <a:ln w="28575" algn="ctr">
              <a:solidFill>
                <a:schemeClr val="tx1"/>
              </a:solidFill>
              <a:round/>
              <a:headEnd/>
              <a:tailEnd type="arrow" w="med" len="med"/>
            </a:ln>
          </p:spPr>
        </p:cxnSp>
      </p:grpSp>
    </p:spTree>
    <p:extLst>
      <p:ext uri="{BB962C8B-B14F-4D97-AF65-F5344CB8AC3E}">
        <p14:creationId xmlns:p14="http://schemas.microsoft.com/office/powerpoint/2010/main" val="3754763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304800" y="1524000"/>
            <a:ext cx="4114800" cy="3581400"/>
          </a:xfrm>
        </p:spPr>
        <p:txBody>
          <a:bodyPr>
            <a:normAutofit/>
          </a:bodyPr>
          <a:lstStyle/>
          <a:p>
            <a:pPr marL="0" indent="0" eaLnBrk="1" hangingPunct="1">
              <a:buNone/>
            </a:pPr>
            <a:r>
              <a:rPr lang="en-US" b="0" dirty="0"/>
              <a:t>Though individual system components may have high reliabilities, the system’s reliability may be considerably lower because all components that are in series must function</a:t>
            </a:r>
          </a:p>
        </p:txBody>
      </p:sp>
      <p:sp>
        <p:nvSpPr>
          <p:cNvPr id="17410" name="Title 1"/>
          <p:cNvSpPr>
            <a:spLocks noGrp="1"/>
          </p:cNvSpPr>
          <p:nvPr>
            <p:ph type="title"/>
          </p:nvPr>
        </p:nvSpPr>
        <p:spPr/>
        <p:txBody>
          <a:bodyPr/>
          <a:lstStyle/>
          <a:p>
            <a:pPr eaLnBrk="1" hangingPunct="1"/>
            <a:r>
              <a:rPr lang="en-US" dirty="0"/>
              <a:t>Reliability – When Activated (contd.)</a:t>
            </a:r>
          </a:p>
        </p:txBody>
      </p:sp>
      <p:pic>
        <p:nvPicPr>
          <p:cNvPr id="11266" name="Picture 2" descr="Image result for airplane ti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676400"/>
            <a:ext cx="4540332" cy="2819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609600" y="4800600"/>
            <a:ext cx="8382000" cy="1292662"/>
          </a:xfrm>
          <a:prstGeom prst="rect">
            <a:avLst/>
          </a:prstGeom>
        </p:spPr>
        <p:txBody>
          <a:bodyPr wrap="square">
            <a:spAutoFit/>
          </a:bodyPr>
          <a:lstStyle/>
          <a:p>
            <a:pPr eaLnBrk="1" hangingPunct="1"/>
            <a:r>
              <a:rPr lang="en-US" sz="2600" dirty="0">
                <a:latin typeface="+mn-lt"/>
              </a:rPr>
              <a:t>One way to enhance reliability is to utilize redundancy</a:t>
            </a:r>
          </a:p>
          <a:p>
            <a:pPr eaLnBrk="1" hangingPunct="1"/>
            <a:r>
              <a:rPr lang="en-US" sz="2600" b="1" dirty="0">
                <a:latin typeface="+mn-lt"/>
              </a:rPr>
              <a:t>Redundancy: </a:t>
            </a:r>
            <a:r>
              <a:rPr lang="en-US" sz="2600" dirty="0">
                <a:latin typeface="+mn-lt"/>
              </a:rPr>
              <a:t>The use of backup components to increase reliability</a:t>
            </a:r>
          </a:p>
        </p:txBody>
      </p:sp>
    </p:spTree>
    <p:extLst>
      <p:ext uri="{BB962C8B-B14F-4D97-AF65-F5344CB8AC3E}">
        <p14:creationId xmlns:p14="http://schemas.microsoft.com/office/powerpoint/2010/main" val="3937860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p:txBody>
          <a:bodyPr/>
          <a:lstStyle/>
          <a:p>
            <a:pPr eaLnBrk="1" hangingPunct="1"/>
            <a:r>
              <a:rPr lang="en-US" b="1" dirty="0"/>
              <a:t>Rule 2</a:t>
            </a:r>
          </a:p>
          <a:p>
            <a:pPr lvl="1" eaLnBrk="1" hangingPunct="1"/>
            <a:r>
              <a:rPr lang="en-US" dirty="0"/>
              <a:t>If two events are independent and </a:t>
            </a:r>
            <a:r>
              <a:rPr lang="en-US" i="1" dirty="0"/>
              <a:t>success</a:t>
            </a:r>
            <a:r>
              <a:rPr lang="en-US" dirty="0"/>
              <a:t> is defined as the probability that </a:t>
            </a:r>
            <a:r>
              <a:rPr lang="en-US" b="1" i="1" dirty="0"/>
              <a:t>at least one</a:t>
            </a:r>
            <a:r>
              <a:rPr lang="en-US" b="1" dirty="0"/>
              <a:t> </a:t>
            </a:r>
            <a:r>
              <a:rPr lang="en-US" dirty="0"/>
              <a:t>of the events will occur, the probability of success is equal to the probability of either one plus 1.00 minus that probability multiplied by the other probability</a:t>
            </a:r>
          </a:p>
        </p:txBody>
      </p:sp>
      <p:sp>
        <p:nvSpPr>
          <p:cNvPr id="18434" name="Title 1"/>
          <p:cNvSpPr>
            <a:spLocks noGrp="1"/>
          </p:cNvSpPr>
          <p:nvPr>
            <p:ph type="title"/>
          </p:nvPr>
        </p:nvSpPr>
        <p:spPr/>
        <p:txBody>
          <a:bodyPr/>
          <a:lstStyle/>
          <a:p>
            <a:r>
              <a:rPr lang="en-US" dirty="0"/>
              <a:t>Reliability – When Activated (contd.)</a:t>
            </a:r>
          </a:p>
        </p:txBody>
      </p:sp>
    </p:spTree>
    <p:extLst>
      <p:ext uri="{BB962C8B-B14F-4D97-AF65-F5344CB8AC3E}">
        <p14:creationId xmlns:p14="http://schemas.microsoft.com/office/powerpoint/2010/main" val="2670155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Content Placeholder 2"/>
          <p:cNvSpPr>
            <a:spLocks noGrp="1"/>
          </p:cNvSpPr>
          <p:nvPr>
            <p:ph idx="1"/>
          </p:nvPr>
        </p:nvSpPr>
        <p:spPr/>
        <p:txBody>
          <a:bodyPr/>
          <a:lstStyle/>
          <a:p>
            <a:pPr eaLnBrk="1" hangingPunct="1"/>
            <a:r>
              <a:rPr lang="en-US" sz="2000" b="0" dirty="0"/>
              <a:t>A restaurant located in area that has frequent power outages has a generator to run its refrigeration equipment in case of a power failure.  The local power company has a reliability of .97, and the generator has a reliability of .90.  The probability that the restaurant will have power is</a:t>
            </a:r>
          </a:p>
          <a:p>
            <a:pPr eaLnBrk="1" hangingPunct="1"/>
            <a:endParaRPr lang="en-US" dirty="0"/>
          </a:p>
        </p:txBody>
      </p:sp>
      <p:sp>
        <p:nvSpPr>
          <p:cNvPr id="2051" name="Title 1"/>
          <p:cNvSpPr>
            <a:spLocks noGrp="1"/>
          </p:cNvSpPr>
          <p:nvPr>
            <p:ph type="title"/>
          </p:nvPr>
        </p:nvSpPr>
        <p:spPr/>
        <p:txBody>
          <a:bodyPr/>
          <a:lstStyle/>
          <a:p>
            <a:pPr eaLnBrk="1" hangingPunct="1"/>
            <a:r>
              <a:rPr lang="en-US" dirty="0"/>
              <a:t>Example – Rule 2</a:t>
            </a:r>
          </a:p>
        </p:txBody>
      </p:sp>
      <p:graphicFrame>
        <p:nvGraphicFramePr>
          <p:cNvPr id="2050" name="Object 2"/>
          <p:cNvGraphicFramePr>
            <a:graphicFrameLocks noChangeAspect="1"/>
          </p:cNvGraphicFramePr>
          <p:nvPr>
            <p:extLst>
              <p:ext uri="{D42A27DB-BD31-4B8C-83A1-F6EECF244321}">
                <p14:modId xmlns:p14="http://schemas.microsoft.com/office/powerpoint/2010/main" val="2530307737"/>
              </p:ext>
            </p:extLst>
          </p:nvPr>
        </p:nvGraphicFramePr>
        <p:xfrm>
          <a:off x="1604963" y="3200400"/>
          <a:ext cx="6262687" cy="1168400"/>
        </p:xfrm>
        <a:graphic>
          <a:graphicData uri="http://schemas.openxmlformats.org/presentationml/2006/ole">
            <mc:AlternateContent xmlns:mc="http://schemas.openxmlformats.org/markup-compatibility/2006">
              <mc:Choice xmlns:v="urn:schemas-microsoft-com:vml" Requires="v">
                <p:oleObj spid="_x0000_s4189" name="Equation" r:id="rId4" imgW="3403440" imgH="634680" progId="Equation.3">
                  <p:embed/>
                </p:oleObj>
              </mc:Choice>
              <mc:Fallback>
                <p:oleObj name="Equation" r:id="rId4" imgW="3403440" imgH="634680" progId="Equation.3">
                  <p:embed/>
                  <p:pic>
                    <p:nvPicPr>
                      <p:cNvPr id="0" name=""/>
                      <p:cNvPicPr>
                        <a:picLocks noChangeAspect="1" noChangeArrowheads="1"/>
                      </p:cNvPicPr>
                      <p:nvPr/>
                    </p:nvPicPr>
                    <p:blipFill>
                      <a:blip r:embed="rId5"/>
                      <a:srcRect/>
                      <a:stretch>
                        <a:fillRect/>
                      </a:stretch>
                    </p:blipFill>
                    <p:spPr bwMode="auto">
                      <a:xfrm>
                        <a:off x="1604963" y="3200400"/>
                        <a:ext cx="6262687" cy="116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053" name="Group 12"/>
          <p:cNvGrpSpPr>
            <a:grpSpLocks/>
          </p:cNvGrpSpPr>
          <p:nvPr/>
        </p:nvGrpSpPr>
        <p:grpSpPr bwMode="auto">
          <a:xfrm>
            <a:off x="3429000" y="4267200"/>
            <a:ext cx="2514600" cy="1981200"/>
            <a:chOff x="2667000" y="4191000"/>
            <a:chExt cx="2514600" cy="1981200"/>
          </a:xfrm>
        </p:grpSpPr>
        <p:sp>
          <p:nvSpPr>
            <p:cNvPr id="2054" name="Rectangle 5"/>
            <p:cNvSpPr>
              <a:spLocks noChangeArrowheads="1"/>
            </p:cNvSpPr>
            <p:nvPr/>
          </p:nvSpPr>
          <p:spPr bwMode="auto">
            <a:xfrm>
              <a:off x="3276600" y="4191000"/>
              <a:ext cx="1295400" cy="762000"/>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lstStyle/>
            <a:p>
              <a:pPr algn="ctr" eaLnBrk="0" hangingPunct="0"/>
              <a:r>
                <a:rPr lang="en-US" sz="2000" dirty="0">
                  <a:latin typeface="Times New Roman" pitchFamily="18" charset="0"/>
                </a:rPr>
                <a:t>Generator</a:t>
              </a:r>
            </a:p>
            <a:p>
              <a:pPr algn="ctr" eaLnBrk="0" hangingPunct="0"/>
              <a:r>
                <a:rPr lang="en-US" sz="2000" dirty="0">
                  <a:latin typeface="Times New Roman" pitchFamily="18" charset="0"/>
                </a:rPr>
                <a:t>.90</a:t>
              </a:r>
            </a:p>
          </p:txBody>
        </p:sp>
        <p:sp>
          <p:nvSpPr>
            <p:cNvPr id="2055" name="Rectangle 6"/>
            <p:cNvSpPr>
              <a:spLocks noChangeArrowheads="1"/>
            </p:cNvSpPr>
            <p:nvPr/>
          </p:nvSpPr>
          <p:spPr bwMode="auto">
            <a:xfrm>
              <a:off x="3276600" y="5410200"/>
              <a:ext cx="1295400" cy="762000"/>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lstStyle/>
            <a:p>
              <a:pPr algn="ctr" eaLnBrk="0" hangingPunct="0"/>
              <a:r>
                <a:rPr lang="en-US" sz="2000" dirty="0">
                  <a:latin typeface="Times New Roman" pitchFamily="18" charset="0"/>
                </a:rPr>
                <a:t>Power Co.</a:t>
              </a:r>
            </a:p>
            <a:p>
              <a:pPr algn="ctr" eaLnBrk="0" hangingPunct="0"/>
              <a:r>
                <a:rPr lang="en-US" sz="2000" dirty="0">
                  <a:latin typeface="Times New Roman" pitchFamily="18" charset="0"/>
                </a:rPr>
                <a:t>.97</a:t>
              </a:r>
            </a:p>
          </p:txBody>
        </p:sp>
        <p:cxnSp>
          <p:nvCxnSpPr>
            <p:cNvPr id="2056" name="Straight Arrow Connector 7"/>
            <p:cNvCxnSpPr>
              <a:cxnSpLocks noChangeShapeType="1"/>
              <a:endCxn id="2055" idx="1"/>
            </p:cNvCxnSpPr>
            <p:nvPr/>
          </p:nvCxnSpPr>
          <p:spPr bwMode="auto">
            <a:xfrm>
              <a:off x="2667000" y="5791200"/>
              <a:ext cx="609600" cy="1588"/>
            </a:xfrm>
            <a:prstGeom prst="straightConnector1">
              <a:avLst/>
            </a:prstGeom>
            <a:noFill/>
            <a:ln w="28575" algn="ctr">
              <a:solidFill>
                <a:schemeClr val="tx1"/>
              </a:solidFill>
              <a:round/>
              <a:headEnd/>
              <a:tailEnd type="arrow" w="med" len="med"/>
            </a:ln>
          </p:spPr>
        </p:cxnSp>
        <p:cxnSp>
          <p:nvCxnSpPr>
            <p:cNvPr id="2057" name="Straight Arrow Connector 8"/>
            <p:cNvCxnSpPr>
              <a:cxnSpLocks noChangeShapeType="1"/>
            </p:cNvCxnSpPr>
            <p:nvPr/>
          </p:nvCxnSpPr>
          <p:spPr bwMode="auto">
            <a:xfrm>
              <a:off x="4572000" y="5791200"/>
              <a:ext cx="609600" cy="1588"/>
            </a:xfrm>
            <a:prstGeom prst="straightConnector1">
              <a:avLst/>
            </a:prstGeom>
            <a:noFill/>
            <a:ln w="28575" algn="ctr">
              <a:solidFill>
                <a:schemeClr val="tx1"/>
              </a:solidFill>
              <a:round/>
              <a:headEnd/>
              <a:tailEnd type="arrow" w="med" len="med"/>
            </a:ln>
          </p:spPr>
        </p:cxnSp>
        <p:cxnSp>
          <p:nvCxnSpPr>
            <p:cNvPr id="2058" name="Straight Arrow Connector 11"/>
            <p:cNvCxnSpPr>
              <a:cxnSpLocks noChangeShapeType="1"/>
              <a:stCxn id="2054" idx="2"/>
              <a:endCxn id="2055" idx="0"/>
            </p:cNvCxnSpPr>
            <p:nvPr/>
          </p:nvCxnSpPr>
          <p:spPr bwMode="auto">
            <a:xfrm rot="5400000">
              <a:off x="3695700" y="5181600"/>
              <a:ext cx="457200" cy="1588"/>
            </a:xfrm>
            <a:prstGeom prst="straightConnector1">
              <a:avLst/>
            </a:prstGeom>
            <a:noFill/>
            <a:ln w="28575" algn="ctr">
              <a:solidFill>
                <a:schemeClr val="tx1"/>
              </a:solidFill>
              <a:round/>
              <a:headEnd/>
              <a:tailEnd type="arrow" w="med" len="med"/>
            </a:ln>
          </p:spPr>
        </p:cxnSp>
      </p:grpSp>
    </p:spTree>
    <p:extLst>
      <p:ext uri="{BB962C8B-B14F-4D97-AF65-F5344CB8AC3E}">
        <p14:creationId xmlns:p14="http://schemas.microsoft.com/office/powerpoint/2010/main" val="2978653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idx="1"/>
          </p:nvPr>
        </p:nvSpPr>
        <p:spPr/>
        <p:txBody>
          <a:bodyPr/>
          <a:lstStyle/>
          <a:p>
            <a:r>
              <a:rPr lang="en-US" b="1" dirty="0"/>
              <a:t>Rule </a:t>
            </a:r>
            <a:r>
              <a:rPr lang="en-US" dirty="0"/>
              <a:t>3(extension of Rule 2)</a:t>
            </a:r>
            <a:endParaRPr lang="en-US" b="1" dirty="0"/>
          </a:p>
          <a:p>
            <a:pPr lvl="1" eaLnBrk="1" hangingPunct="1"/>
            <a:r>
              <a:rPr lang="en-US" dirty="0"/>
              <a:t>If two or more events are involved and success is defined as the probability that at least one of them occurs, the probability of success is 1 - </a:t>
            </a:r>
            <a:r>
              <a:rPr lang="en-US" i="1" dirty="0"/>
              <a:t>P</a:t>
            </a:r>
            <a:r>
              <a:rPr lang="en-US" dirty="0"/>
              <a:t>(all fail).</a:t>
            </a:r>
          </a:p>
        </p:txBody>
      </p:sp>
      <p:sp>
        <p:nvSpPr>
          <p:cNvPr id="19458" name="Title 1"/>
          <p:cNvSpPr>
            <a:spLocks noGrp="1"/>
          </p:cNvSpPr>
          <p:nvPr>
            <p:ph type="title"/>
          </p:nvPr>
        </p:nvSpPr>
        <p:spPr/>
        <p:txBody>
          <a:bodyPr/>
          <a:lstStyle/>
          <a:p>
            <a:pPr eaLnBrk="1" hangingPunct="1"/>
            <a:r>
              <a:rPr lang="en-US" dirty="0"/>
              <a:t>Reliability – When Activated (contd.)</a:t>
            </a:r>
          </a:p>
        </p:txBody>
      </p:sp>
    </p:spTree>
    <p:extLst>
      <p:ext uri="{BB962C8B-B14F-4D97-AF65-F5344CB8AC3E}">
        <p14:creationId xmlns:p14="http://schemas.microsoft.com/office/powerpoint/2010/main" val="1250795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lstStyle/>
          <a:p>
            <a:pPr eaLnBrk="1" hangingPunct="1"/>
            <a:r>
              <a:rPr lang="en-US" dirty="0"/>
              <a:t>Example – Rule 3 (extension of Rule 2)</a:t>
            </a:r>
          </a:p>
        </p:txBody>
      </p:sp>
      <p:sp>
        <p:nvSpPr>
          <p:cNvPr id="3076" name="Content Placeholder 2"/>
          <p:cNvSpPr>
            <a:spLocks noGrp="1"/>
          </p:cNvSpPr>
          <p:nvPr>
            <p:ph idx="1"/>
          </p:nvPr>
        </p:nvSpPr>
        <p:spPr/>
        <p:txBody>
          <a:bodyPr/>
          <a:lstStyle/>
          <a:p>
            <a:pPr eaLnBrk="1" hangingPunct="1"/>
            <a:r>
              <a:rPr lang="en-US" sz="2000" b="0" dirty="0"/>
              <a:t>A student takes three calculators (with reliabilities of .85, .80, and .75) to her exam.  Only one of them needs to function for her to be able to finish the exam.  What is the probability that she will have a functioning calculator to use when taking her exam?</a:t>
            </a:r>
          </a:p>
          <a:p>
            <a:pPr eaLnBrk="1" hangingPunct="1"/>
            <a:endParaRPr lang="en-US" dirty="0"/>
          </a:p>
        </p:txBody>
      </p:sp>
      <p:graphicFrame>
        <p:nvGraphicFramePr>
          <p:cNvPr id="3074" name="Object 2"/>
          <p:cNvGraphicFramePr>
            <a:graphicFrameLocks noChangeAspect="1"/>
          </p:cNvGraphicFramePr>
          <p:nvPr/>
        </p:nvGraphicFramePr>
        <p:xfrm>
          <a:off x="1066800" y="3048000"/>
          <a:ext cx="7339013" cy="1168400"/>
        </p:xfrm>
        <a:graphic>
          <a:graphicData uri="http://schemas.openxmlformats.org/presentationml/2006/ole">
            <mc:AlternateContent xmlns:mc="http://schemas.openxmlformats.org/markup-compatibility/2006">
              <mc:Choice xmlns:v="urn:schemas-microsoft-com:vml" Requires="v">
                <p:oleObj spid="_x0000_s5213" name="Equation" r:id="rId4" imgW="3987720" imgH="634680" progId="Equation.3">
                  <p:embed/>
                </p:oleObj>
              </mc:Choice>
              <mc:Fallback>
                <p:oleObj name="Equation" r:id="rId4" imgW="3987720" imgH="634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048000"/>
                        <a:ext cx="7339013" cy="116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077" name="Group 12"/>
          <p:cNvGrpSpPr>
            <a:grpSpLocks/>
          </p:cNvGrpSpPr>
          <p:nvPr/>
        </p:nvGrpSpPr>
        <p:grpSpPr bwMode="auto">
          <a:xfrm>
            <a:off x="3886200" y="3886199"/>
            <a:ext cx="2133600" cy="2706679"/>
            <a:chOff x="3429000" y="3505200"/>
            <a:chExt cx="2286000" cy="2932236"/>
          </a:xfrm>
        </p:grpSpPr>
        <p:sp>
          <p:nvSpPr>
            <p:cNvPr id="3078" name="Rectangle 5"/>
            <p:cNvSpPr>
              <a:spLocks noChangeArrowheads="1"/>
            </p:cNvSpPr>
            <p:nvPr/>
          </p:nvSpPr>
          <p:spPr bwMode="auto">
            <a:xfrm>
              <a:off x="3983182" y="4648200"/>
              <a:ext cx="1177636" cy="703385"/>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lstStyle/>
            <a:p>
              <a:pPr algn="ctr" eaLnBrk="0" hangingPunct="0"/>
              <a:r>
                <a:rPr lang="en-US" dirty="0">
                  <a:latin typeface="Times New Roman" pitchFamily="18" charset="0"/>
                </a:rPr>
                <a:t>Calc. 2</a:t>
              </a:r>
            </a:p>
            <a:p>
              <a:pPr algn="ctr" eaLnBrk="0" hangingPunct="0"/>
              <a:r>
                <a:rPr lang="en-US" dirty="0">
                  <a:latin typeface="Times New Roman" pitchFamily="18" charset="0"/>
                </a:rPr>
                <a:t>.80</a:t>
              </a:r>
            </a:p>
          </p:txBody>
        </p:sp>
        <p:sp>
          <p:nvSpPr>
            <p:cNvPr id="3079" name="Rectangle 6"/>
            <p:cNvSpPr>
              <a:spLocks noChangeArrowheads="1"/>
            </p:cNvSpPr>
            <p:nvPr/>
          </p:nvSpPr>
          <p:spPr bwMode="auto">
            <a:xfrm>
              <a:off x="3983183" y="5734051"/>
              <a:ext cx="1177636" cy="703385"/>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lstStyle/>
            <a:p>
              <a:pPr algn="ctr" eaLnBrk="0" hangingPunct="0"/>
              <a:r>
                <a:rPr lang="en-US" dirty="0">
                  <a:latin typeface="Times New Roman" pitchFamily="18" charset="0"/>
                </a:rPr>
                <a:t>Calc. 1</a:t>
              </a:r>
            </a:p>
            <a:p>
              <a:pPr algn="ctr" eaLnBrk="0" hangingPunct="0"/>
              <a:r>
                <a:rPr lang="en-US" dirty="0">
                  <a:latin typeface="Times New Roman" pitchFamily="18" charset="0"/>
                </a:rPr>
                <a:t>.85</a:t>
              </a:r>
            </a:p>
          </p:txBody>
        </p:sp>
        <p:cxnSp>
          <p:nvCxnSpPr>
            <p:cNvPr id="3080" name="Straight Arrow Connector 7"/>
            <p:cNvCxnSpPr>
              <a:cxnSpLocks noChangeShapeType="1"/>
              <a:endCxn id="3079" idx="1"/>
            </p:cNvCxnSpPr>
            <p:nvPr/>
          </p:nvCxnSpPr>
          <p:spPr bwMode="auto">
            <a:xfrm>
              <a:off x="3429000" y="6085744"/>
              <a:ext cx="554183" cy="1466"/>
            </a:xfrm>
            <a:prstGeom prst="straightConnector1">
              <a:avLst/>
            </a:prstGeom>
            <a:noFill/>
            <a:ln w="28575" algn="ctr">
              <a:solidFill>
                <a:schemeClr val="tx1"/>
              </a:solidFill>
              <a:round/>
              <a:headEnd/>
              <a:tailEnd type="arrow" w="med" len="med"/>
            </a:ln>
          </p:spPr>
        </p:cxnSp>
        <p:cxnSp>
          <p:nvCxnSpPr>
            <p:cNvPr id="3081" name="Straight Arrow Connector 8"/>
            <p:cNvCxnSpPr>
              <a:cxnSpLocks noChangeShapeType="1"/>
            </p:cNvCxnSpPr>
            <p:nvPr/>
          </p:nvCxnSpPr>
          <p:spPr bwMode="auto">
            <a:xfrm>
              <a:off x="5160818" y="6125308"/>
              <a:ext cx="554182" cy="1466"/>
            </a:xfrm>
            <a:prstGeom prst="straightConnector1">
              <a:avLst/>
            </a:prstGeom>
            <a:noFill/>
            <a:ln w="28575" algn="ctr">
              <a:solidFill>
                <a:schemeClr val="tx1"/>
              </a:solidFill>
              <a:round/>
              <a:headEnd/>
              <a:tailEnd type="arrow" w="med" len="med"/>
            </a:ln>
          </p:spPr>
        </p:cxnSp>
        <p:cxnSp>
          <p:nvCxnSpPr>
            <p:cNvPr id="3082" name="Straight Arrow Connector 9"/>
            <p:cNvCxnSpPr>
              <a:cxnSpLocks noChangeShapeType="1"/>
              <a:stCxn id="3078" idx="2"/>
              <a:endCxn id="3079" idx="0"/>
            </p:cNvCxnSpPr>
            <p:nvPr/>
          </p:nvCxnSpPr>
          <p:spPr bwMode="auto">
            <a:xfrm>
              <a:off x="4572001" y="5351585"/>
              <a:ext cx="0" cy="382467"/>
            </a:xfrm>
            <a:prstGeom prst="straightConnector1">
              <a:avLst/>
            </a:prstGeom>
            <a:noFill/>
            <a:ln w="28575" algn="ctr">
              <a:solidFill>
                <a:schemeClr val="tx1"/>
              </a:solidFill>
              <a:round/>
              <a:headEnd/>
              <a:tailEnd type="arrow" w="med" len="med"/>
            </a:ln>
          </p:spPr>
        </p:cxnSp>
        <p:sp>
          <p:nvSpPr>
            <p:cNvPr id="3083" name="Rectangle 10"/>
            <p:cNvSpPr>
              <a:spLocks noChangeArrowheads="1"/>
            </p:cNvSpPr>
            <p:nvPr/>
          </p:nvSpPr>
          <p:spPr bwMode="auto">
            <a:xfrm>
              <a:off x="3962400" y="3505200"/>
              <a:ext cx="1177636" cy="703385"/>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lstStyle/>
            <a:p>
              <a:pPr algn="ctr" eaLnBrk="0" hangingPunct="0"/>
              <a:r>
                <a:rPr lang="en-US" dirty="0">
                  <a:latin typeface="Times New Roman" pitchFamily="18" charset="0"/>
                </a:rPr>
                <a:t>Calc. 3</a:t>
              </a:r>
            </a:p>
            <a:p>
              <a:pPr algn="ctr" eaLnBrk="0" hangingPunct="0"/>
              <a:r>
                <a:rPr lang="en-US" dirty="0">
                  <a:latin typeface="Times New Roman" pitchFamily="18" charset="0"/>
                </a:rPr>
                <a:t>.75</a:t>
              </a:r>
            </a:p>
          </p:txBody>
        </p:sp>
        <p:cxnSp>
          <p:nvCxnSpPr>
            <p:cNvPr id="3084" name="Straight Arrow Connector 11"/>
            <p:cNvCxnSpPr>
              <a:cxnSpLocks noChangeShapeType="1"/>
              <a:stCxn id="3083" idx="2"/>
            </p:cNvCxnSpPr>
            <p:nvPr/>
          </p:nvCxnSpPr>
          <p:spPr bwMode="auto">
            <a:xfrm rot="5400000">
              <a:off x="4340203" y="4419611"/>
              <a:ext cx="422031" cy="1444"/>
            </a:xfrm>
            <a:prstGeom prst="straightConnector1">
              <a:avLst/>
            </a:prstGeom>
            <a:noFill/>
            <a:ln w="28575" algn="ctr">
              <a:solidFill>
                <a:schemeClr val="tx1"/>
              </a:solidFill>
              <a:round/>
              <a:headEnd/>
              <a:tailEnd type="arrow" w="med" len="med"/>
            </a:ln>
          </p:spPr>
        </p:cxnSp>
      </p:grpSp>
    </p:spTree>
    <p:extLst>
      <p:ext uri="{BB962C8B-B14F-4D97-AF65-F5344CB8AC3E}">
        <p14:creationId xmlns:p14="http://schemas.microsoft.com/office/powerpoint/2010/main" val="2499165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dirty="0"/>
              <a:t>What is this system’s reliability?</a:t>
            </a:r>
          </a:p>
        </p:txBody>
      </p:sp>
      <p:grpSp>
        <p:nvGrpSpPr>
          <p:cNvPr id="20483" name="Group 47"/>
          <p:cNvGrpSpPr>
            <a:grpSpLocks/>
          </p:cNvGrpSpPr>
          <p:nvPr/>
        </p:nvGrpSpPr>
        <p:grpSpPr bwMode="auto">
          <a:xfrm>
            <a:off x="1905000" y="1600200"/>
            <a:ext cx="5365750" cy="2743200"/>
            <a:chOff x="2879436" y="2590800"/>
            <a:chExt cx="5366327" cy="2743200"/>
          </a:xfrm>
        </p:grpSpPr>
        <p:grpSp>
          <p:nvGrpSpPr>
            <p:cNvPr id="20496" name="Group 3"/>
            <p:cNvGrpSpPr>
              <a:grpSpLocks/>
            </p:cNvGrpSpPr>
            <p:nvPr/>
          </p:nvGrpSpPr>
          <p:grpSpPr bwMode="auto">
            <a:xfrm>
              <a:off x="4495800" y="2590800"/>
              <a:ext cx="2133600" cy="2743200"/>
              <a:chOff x="3429000" y="3505200"/>
              <a:chExt cx="2286000" cy="2971800"/>
            </a:xfrm>
          </p:grpSpPr>
          <p:sp>
            <p:nvSpPr>
              <p:cNvPr id="20507" name="Rectangle 4"/>
              <p:cNvSpPr>
                <a:spLocks noChangeArrowheads="1"/>
              </p:cNvSpPr>
              <p:nvPr/>
            </p:nvSpPr>
            <p:spPr bwMode="auto">
              <a:xfrm>
                <a:off x="3983182" y="4648200"/>
                <a:ext cx="1177636" cy="703385"/>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.80</a:t>
                </a:r>
              </a:p>
            </p:txBody>
          </p:sp>
          <p:sp>
            <p:nvSpPr>
              <p:cNvPr id="20508" name="Rectangle 5"/>
              <p:cNvSpPr>
                <a:spLocks noChangeArrowheads="1"/>
              </p:cNvSpPr>
              <p:nvPr/>
            </p:nvSpPr>
            <p:spPr bwMode="auto">
              <a:xfrm>
                <a:off x="3983182" y="5773615"/>
                <a:ext cx="1177636" cy="703385"/>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.85</a:t>
                </a:r>
              </a:p>
            </p:txBody>
          </p:sp>
          <p:cxnSp>
            <p:nvCxnSpPr>
              <p:cNvPr id="20509" name="Straight Arrow Connector 6"/>
              <p:cNvCxnSpPr>
                <a:cxnSpLocks noChangeShapeType="1"/>
                <a:endCxn id="20508" idx="1"/>
              </p:cNvCxnSpPr>
              <p:nvPr/>
            </p:nvCxnSpPr>
            <p:spPr bwMode="auto">
              <a:xfrm>
                <a:off x="3429000" y="6125308"/>
                <a:ext cx="554182" cy="1466"/>
              </a:xfrm>
              <a:prstGeom prst="straightConnector1">
                <a:avLst/>
              </a:prstGeom>
              <a:noFill/>
              <a:ln w="28575" algn="ctr">
                <a:solidFill>
                  <a:schemeClr val="tx1"/>
                </a:solidFill>
                <a:round/>
                <a:headEnd/>
                <a:tailEnd type="arrow" w="med" len="med"/>
              </a:ln>
            </p:spPr>
          </p:cxnSp>
          <p:cxnSp>
            <p:nvCxnSpPr>
              <p:cNvPr id="20510" name="Straight Arrow Connector 7"/>
              <p:cNvCxnSpPr>
                <a:cxnSpLocks noChangeShapeType="1"/>
              </p:cNvCxnSpPr>
              <p:nvPr/>
            </p:nvCxnSpPr>
            <p:spPr bwMode="auto">
              <a:xfrm>
                <a:off x="5160818" y="6125308"/>
                <a:ext cx="554182" cy="1466"/>
              </a:xfrm>
              <a:prstGeom prst="straightConnector1">
                <a:avLst/>
              </a:prstGeom>
              <a:noFill/>
              <a:ln w="28575" algn="ctr">
                <a:solidFill>
                  <a:schemeClr val="tx1"/>
                </a:solidFill>
                <a:round/>
                <a:headEnd/>
                <a:tailEnd type="arrow" w="med" len="med"/>
              </a:ln>
            </p:spPr>
          </p:cxnSp>
          <p:cxnSp>
            <p:nvCxnSpPr>
              <p:cNvPr id="20511" name="Straight Arrow Connector 8"/>
              <p:cNvCxnSpPr>
                <a:cxnSpLocks noChangeShapeType="1"/>
                <a:stCxn id="20507" idx="2"/>
                <a:endCxn id="20508" idx="0"/>
              </p:cNvCxnSpPr>
              <p:nvPr/>
            </p:nvCxnSpPr>
            <p:spPr bwMode="auto">
              <a:xfrm rot="5400000">
                <a:off x="4360985" y="5562611"/>
                <a:ext cx="422031" cy="1444"/>
              </a:xfrm>
              <a:prstGeom prst="straightConnector1">
                <a:avLst/>
              </a:prstGeom>
              <a:noFill/>
              <a:ln w="28575" algn="ctr">
                <a:solidFill>
                  <a:schemeClr val="tx1"/>
                </a:solidFill>
                <a:round/>
                <a:headEnd/>
                <a:tailEnd type="arrow" w="med" len="med"/>
              </a:ln>
            </p:spPr>
          </p:cxnSp>
          <p:sp>
            <p:nvSpPr>
              <p:cNvPr id="20512" name="Rectangle 9"/>
              <p:cNvSpPr>
                <a:spLocks noChangeArrowheads="1"/>
              </p:cNvSpPr>
              <p:nvPr/>
            </p:nvSpPr>
            <p:spPr bwMode="auto">
              <a:xfrm>
                <a:off x="3962400" y="3505200"/>
                <a:ext cx="1177636" cy="703385"/>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.75</a:t>
                </a:r>
              </a:p>
            </p:txBody>
          </p:sp>
          <p:cxnSp>
            <p:nvCxnSpPr>
              <p:cNvPr id="20513" name="Straight Arrow Connector 10"/>
              <p:cNvCxnSpPr>
                <a:cxnSpLocks noChangeShapeType="1"/>
                <a:stCxn id="20512" idx="2"/>
              </p:cNvCxnSpPr>
              <p:nvPr/>
            </p:nvCxnSpPr>
            <p:spPr bwMode="auto">
              <a:xfrm rot="5400000">
                <a:off x="4340203" y="4419611"/>
                <a:ext cx="422031" cy="1444"/>
              </a:xfrm>
              <a:prstGeom prst="straightConnector1">
                <a:avLst/>
              </a:prstGeom>
              <a:noFill/>
              <a:ln w="28575" algn="ctr">
                <a:solidFill>
                  <a:schemeClr val="tx1"/>
                </a:solidFill>
                <a:round/>
                <a:headEnd/>
                <a:tailEnd type="arrow" w="med" len="med"/>
              </a:ln>
            </p:spPr>
          </p:cxnSp>
        </p:grpSp>
        <p:grpSp>
          <p:nvGrpSpPr>
            <p:cNvPr id="20497" name="Group 46"/>
            <p:cNvGrpSpPr>
              <a:grpSpLocks/>
            </p:cNvGrpSpPr>
            <p:nvPr/>
          </p:nvGrpSpPr>
          <p:grpSpPr bwMode="auto">
            <a:xfrm>
              <a:off x="2879436" y="3645877"/>
              <a:ext cx="1616364" cy="1688123"/>
              <a:chOff x="1905000" y="3722077"/>
              <a:chExt cx="1616364" cy="1688123"/>
            </a:xfrm>
          </p:grpSpPr>
          <p:sp>
            <p:nvSpPr>
              <p:cNvPr id="20503" name="Rectangle 12"/>
              <p:cNvSpPr>
                <a:spLocks noChangeArrowheads="1"/>
              </p:cNvSpPr>
              <p:nvPr/>
            </p:nvSpPr>
            <p:spPr bwMode="auto">
              <a:xfrm>
                <a:off x="2422237" y="3722077"/>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.80</a:t>
                </a:r>
              </a:p>
            </p:txBody>
          </p:sp>
          <p:sp>
            <p:nvSpPr>
              <p:cNvPr id="20504" name="Rectangle 13"/>
              <p:cNvSpPr>
                <a:spLocks noChangeArrowheads="1"/>
              </p:cNvSpPr>
              <p:nvPr/>
            </p:nvSpPr>
            <p:spPr bwMode="auto">
              <a:xfrm>
                <a:off x="2422237" y="4760922"/>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.95</a:t>
                </a:r>
              </a:p>
            </p:txBody>
          </p:sp>
          <p:cxnSp>
            <p:nvCxnSpPr>
              <p:cNvPr id="20505" name="Straight Arrow Connector 14"/>
              <p:cNvCxnSpPr>
                <a:cxnSpLocks noChangeShapeType="1"/>
                <a:endCxn id="20504" idx="1"/>
              </p:cNvCxnSpPr>
              <p:nvPr/>
            </p:nvCxnSpPr>
            <p:spPr bwMode="auto">
              <a:xfrm>
                <a:off x="1905000" y="5085561"/>
                <a:ext cx="517237" cy="1353"/>
              </a:xfrm>
              <a:prstGeom prst="straightConnector1">
                <a:avLst/>
              </a:prstGeom>
              <a:noFill/>
              <a:ln w="28575" algn="ctr">
                <a:solidFill>
                  <a:schemeClr val="tx1"/>
                </a:solidFill>
                <a:round/>
                <a:headEnd/>
                <a:tailEnd type="arrow" w="med" len="med"/>
              </a:ln>
            </p:spPr>
          </p:cxnSp>
          <p:cxnSp>
            <p:nvCxnSpPr>
              <p:cNvPr id="20506" name="Straight Arrow Connector 16"/>
              <p:cNvCxnSpPr>
                <a:cxnSpLocks noChangeShapeType="1"/>
                <a:stCxn id="20503" idx="2"/>
                <a:endCxn id="20504" idx="0"/>
              </p:cNvCxnSpPr>
              <p:nvPr/>
            </p:nvCxnSpPr>
            <p:spPr bwMode="auto">
              <a:xfrm rot="5400000">
                <a:off x="2777017" y="4566141"/>
                <a:ext cx="389567" cy="1348"/>
              </a:xfrm>
              <a:prstGeom prst="straightConnector1">
                <a:avLst/>
              </a:prstGeom>
              <a:noFill/>
              <a:ln w="28575" algn="ctr">
                <a:solidFill>
                  <a:schemeClr val="tx1"/>
                </a:solidFill>
                <a:round/>
                <a:headEnd/>
                <a:tailEnd type="arrow" w="med" len="med"/>
              </a:ln>
            </p:spPr>
          </p:cxnSp>
        </p:grpSp>
        <p:grpSp>
          <p:nvGrpSpPr>
            <p:cNvPr id="20498" name="Group 45"/>
            <p:cNvGrpSpPr>
              <a:grpSpLocks/>
            </p:cNvGrpSpPr>
            <p:nvPr/>
          </p:nvGrpSpPr>
          <p:grpSpPr bwMode="auto">
            <a:xfrm>
              <a:off x="6629400" y="3645877"/>
              <a:ext cx="1616363" cy="1688123"/>
              <a:chOff x="6841837" y="3798277"/>
              <a:chExt cx="1616363" cy="1688123"/>
            </a:xfrm>
          </p:grpSpPr>
          <p:sp>
            <p:nvSpPr>
              <p:cNvPr id="20499" name="Rectangle 38"/>
              <p:cNvSpPr>
                <a:spLocks noChangeArrowheads="1"/>
              </p:cNvSpPr>
              <p:nvPr/>
            </p:nvSpPr>
            <p:spPr bwMode="auto">
              <a:xfrm>
                <a:off x="6841837" y="3798277"/>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.70</a:t>
                </a:r>
              </a:p>
            </p:txBody>
          </p:sp>
          <p:sp>
            <p:nvSpPr>
              <p:cNvPr id="20500" name="Rectangle 39"/>
              <p:cNvSpPr>
                <a:spLocks noChangeArrowheads="1"/>
              </p:cNvSpPr>
              <p:nvPr/>
            </p:nvSpPr>
            <p:spPr bwMode="auto">
              <a:xfrm>
                <a:off x="6841837" y="4837122"/>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.90</a:t>
                </a:r>
              </a:p>
            </p:txBody>
          </p:sp>
          <p:cxnSp>
            <p:nvCxnSpPr>
              <p:cNvPr id="20501" name="Straight Arrow Connector 41"/>
              <p:cNvCxnSpPr>
                <a:cxnSpLocks noChangeShapeType="1"/>
              </p:cNvCxnSpPr>
              <p:nvPr/>
            </p:nvCxnSpPr>
            <p:spPr bwMode="auto">
              <a:xfrm>
                <a:off x="7940963" y="5161761"/>
                <a:ext cx="517237" cy="1353"/>
              </a:xfrm>
              <a:prstGeom prst="straightConnector1">
                <a:avLst/>
              </a:prstGeom>
              <a:noFill/>
              <a:ln w="28575" algn="ctr">
                <a:solidFill>
                  <a:schemeClr val="tx1"/>
                </a:solidFill>
                <a:round/>
                <a:headEnd/>
                <a:tailEnd type="arrow" w="med" len="med"/>
              </a:ln>
            </p:spPr>
          </p:cxnSp>
          <p:cxnSp>
            <p:nvCxnSpPr>
              <p:cNvPr id="20502" name="Straight Arrow Connector 42"/>
              <p:cNvCxnSpPr>
                <a:cxnSpLocks noChangeShapeType="1"/>
                <a:stCxn id="20499" idx="2"/>
                <a:endCxn id="20500" idx="0"/>
              </p:cNvCxnSpPr>
              <p:nvPr/>
            </p:nvCxnSpPr>
            <p:spPr bwMode="auto">
              <a:xfrm rot="5400000">
                <a:off x="7196617" y="4642341"/>
                <a:ext cx="389567" cy="1348"/>
              </a:xfrm>
              <a:prstGeom prst="straightConnector1">
                <a:avLst/>
              </a:prstGeom>
              <a:noFill/>
              <a:ln w="28575" algn="ctr">
                <a:solidFill>
                  <a:schemeClr val="tx1"/>
                </a:solidFill>
                <a:round/>
                <a:headEnd/>
                <a:tailEnd type="arrow" w="med" len="med"/>
              </a:ln>
            </p:spPr>
          </p:cxnSp>
        </p:grpSp>
      </p:grpSp>
      <p:sp>
        <p:nvSpPr>
          <p:cNvPr id="34" name="Rectangle 33"/>
          <p:cNvSpPr/>
          <p:nvPr/>
        </p:nvSpPr>
        <p:spPr>
          <a:xfrm>
            <a:off x="1003930" y="3841186"/>
            <a:ext cx="684803" cy="369332"/>
          </a:xfrm>
          <a:prstGeom prst="rect">
            <a:avLst/>
          </a:prstGeom>
        </p:spPr>
        <p:txBody>
          <a:bodyPr wrap="none">
            <a:spAutoFit/>
          </a:bodyPr>
          <a:lstStyle/>
          <a:p>
            <a:r>
              <a:rPr lang="en-US" dirty="0"/>
              <a:t>input</a:t>
            </a:r>
            <a:endParaRPr lang="en-AU" dirty="0"/>
          </a:p>
        </p:txBody>
      </p:sp>
      <p:sp>
        <p:nvSpPr>
          <p:cNvPr id="35" name="Rectangle 34"/>
          <p:cNvSpPr/>
          <p:nvPr/>
        </p:nvSpPr>
        <p:spPr>
          <a:xfrm>
            <a:off x="7479933" y="3810000"/>
            <a:ext cx="825867" cy="369332"/>
          </a:xfrm>
          <a:prstGeom prst="rect">
            <a:avLst/>
          </a:prstGeom>
        </p:spPr>
        <p:txBody>
          <a:bodyPr wrap="none">
            <a:spAutoFit/>
          </a:bodyPr>
          <a:lstStyle/>
          <a:p>
            <a:r>
              <a:rPr lang="en-US" dirty="0"/>
              <a:t>output</a:t>
            </a:r>
            <a:endParaRPr lang="en-AU" dirty="0"/>
          </a:p>
        </p:txBody>
      </p:sp>
    </p:spTree>
    <p:extLst>
      <p:ext uri="{BB962C8B-B14F-4D97-AF65-F5344CB8AC3E}">
        <p14:creationId xmlns:p14="http://schemas.microsoft.com/office/powerpoint/2010/main" val="3730013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24852" y="-457200"/>
            <a:ext cx="8229600" cy="1219200"/>
          </a:xfrm>
        </p:spPr>
        <p:txBody>
          <a:bodyPr/>
          <a:lstStyle/>
          <a:p>
            <a:pPr eaLnBrk="1" hangingPunct="1"/>
            <a:r>
              <a:rPr lang="en-US" dirty="0"/>
              <a:t>What is this system’s reliability?</a:t>
            </a:r>
          </a:p>
        </p:txBody>
      </p:sp>
      <p:grpSp>
        <p:nvGrpSpPr>
          <p:cNvPr id="20483" name="Group 47"/>
          <p:cNvGrpSpPr>
            <a:grpSpLocks/>
          </p:cNvGrpSpPr>
          <p:nvPr/>
        </p:nvGrpSpPr>
        <p:grpSpPr bwMode="auto">
          <a:xfrm>
            <a:off x="1905000" y="990600"/>
            <a:ext cx="5365750" cy="2743200"/>
            <a:chOff x="2879436" y="2590800"/>
            <a:chExt cx="5366327" cy="2743200"/>
          </a:xfrm>
        </p:grpSpPr>
        <p:grpSp>
          <p:nvGrpSpPr>
            <p:cNvPr id="20496" name="Group 3"/>
            <p:cNvGrpSpPr>
              <a:grpSpLocks/>
            </p:cNvGrpSpPr>
            <p:nvPr/>
          </p:nvGrpSpPr>
          <p:grpSpPr bwMode="auto">
            <a:xfrm>
              <a:off x="4495800" y="2590800"/>
              <a:ext cx="2133600" cy="2743200"/>
              <a:chOff x="3429000" y="3505200"/>
              <a:chExt cx="2286000" cy="2971800"/>
            </a:xfrm>
          </p:grpSpPr>
          <p:sp>
            <p:nvSpPr>
              <p:cNvPr id="20507" name="Rectangle 4"/>
              <p:cNvSpPr>
                <a:spLocks noChangeArrowheads="1"/>
              </p:cNvSpPr>
              <p:nvPr/>
            </p:nvSpPr>
            <p:spPr bwMode="auto">
              <a:xfrm>
                <a:off x="3983182" y="4648200"/>
                <a:ext cx="1177636" cy="703385"/>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.80</a:t>
                </a:r>
              </a:p>
            </p:txBody>
          </p:sp>
          <p:sp>
            <p:nvSpPr>
              <p:cNvPr id="20508" name="Rectangle 5"/>
              <p:cNvSpPr>
                <a:spLocks noChangeArrowheads="1"/>
              </p:cNvSpPr>
              <p:nvPr/>
            </p:nvSpPr>
            <p:spPr bwMode="auto">
              <a:xfrm>
                <a:off x="3983182" y="5773615"/>
                <a:ext cx="1177636" cy="703385"/>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.85</a:t>
                </a:r>
              </a:p>
            </p:txBody>
          </p:sp>
          <p:cxnSp>
            <p:nvCxnSpPr>
              <p:cNvPr id="20509" name="Straight Arrow Connector 6"/>
              <p:cNvCxnSpPr>
                <a:cxnSpLocks noChangeShapeType="1"/>
                <a:endCxn id="20508" idx="1"/>
              </p:cNvCxnSpPr>
              <p:nvPr/>
            </p:nvCxnSpPr>
            <p:spPr bwMode="auto">
              <a:xfrm>
                <a:off x="3429000" y="6125308"/>
                <a:ext cx="554182" cy="1466"/>
              </a:xfrm>
              <a:prstGeom prst="straightConnector1">
                <a:avLst/>
              </a:prstGeom>
              <a:noFill/>
              <a:ln w="28575" algn="ctr">
                <a:solidFill>
                  <a:schemeClr val="tx1"/>
                </a:solidFill>
                <a:round/>
                <a:headEnd/>
                <a:tailEnd type="arrow" w="med" len="med"/>
              </a:ln>
            </p:spPr>
          </p:cxnSp>
          <p:cxnSp>
            <p:nvCxnSpPr>
              <p:cNvPr id="20510" name="Straight Arrow Connector 7"/>
              <p:cNvCxnSpPr>
                <a:cxnSpLocks noChangeShapeType="1"/>
              </p:cNvCxnSpPr>
              <p:nvPr/>
            </p:nvCxnSpPr>
            <p:spPr bwMode="auto">
              <a:xfrm>
                <a:off x="5160818" y="6125308"/>
                <a:ext cx="554182" cy="1466"/>
              </a:xfrm>
              <a:prstGeom prst="straightConnector1">
                <a:avLst/>
              </a:prstGeom>
              <a:noFill/>
              <a:ln w="28575" algn="ctr">
                <a:solidFill>
                  <a:schemeClr val="tx1"/>
                </a:solidFill>
                <a:round/>
                <a:headEnd/>
                <a:tailEnd type="arrow" w="med" len="med"/>
              </a:ln>
            </p:spPr>
          </p:cxnSp>
          <p:cxnSp>
            <p:nvCxnSpPr>
              <p:cNvPr id="20511" name="Straight Arrow Connector 8"/>
              <p:cNvCxnSpPr>
                <a:cxnSpLocks noChangeShapeType="1"/>
                <a:stCxn id="20507" idx="2"/>
                <a:endCxn id="20508" idx="0"/>
              </p:cNvCxnSpPr>
              <p:nvPr/>
            </p:nvCxnSpPr>
            <p:spPr bwMode="auto">
              <a:xfrm rot="5400000">
                <a:off x="4360985" y="5562611"/>
                <a:ext cx="422031" cy="1444"/>
              </a:xfrm>
              <a:prstGeom prst="straightConnector1">
                <a:avLst/>
              </a:prstGeom>
              <a:noFill/>
              <a:ln w="28575" algn="ctr">
                <a:solidFill>
                  <a:schemeClr val="tx1"/>
                </a:solidFill>
                <a:round/>
                <a:headEnd/>
                <a:tailEnd type="arrow" w="med" len="med"/>
              </a:ln>
            </p:spPr>
          </p:cxnSp>
          <p:sp>
            <p:nvSpPr>
              <p:cNvPr id="20512" name="Rectangle 9"/>
              <p:cNvSpPr>
                <a:spLocks noChangeArrowheads="1"/>
              </p:cNvSpPr>
              <p:nvPr/>
            </p:nvSpPr>
            <p:spPr bwMode="auto">
              <a:xfrm>
                <a:off x="3962400" y="3505200"/>
                <a:ext cx="1177636" cy="703385"/>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.75</a:t>
                </a:r>
              </a:p>
            </p:txBody>
          </p:sp>
          <p:cxnSp>
            <p:nvCxnSpPr>
              <p:cNvPr id="20513" name="Straight Arrow Connector 10"/>
              <p:cNvCxnSpPr>
                <a:cxnSpLocks noChangeShapeType="1"/>
                <a:stCxn id="20512" idx="2"/>
              </p:cNvCxnSpPr>
              <p:nvPr/>
            </p:nvCxnSpPr>
            <p:spPr bwMode="auto">
              <a:xfrm rot="5400000">
                <a:off x="4340203" y="4419611"/>
                <a:ext cx="422031" cy="1444"/>
              </a:xfrm>
              <a:prstGeom prst="straightConnector1">
                <a:avLst/>
              </a:prstGeom>
              <a:noFill/>
              <a:ln w="28575" algn="ctr">
                <a:solidFill>
                  <a:schemeClr val="tx1"/>
                </a:solidFill>
                <a:round/>
                <a:headEnd/>
                <a:tailEnd type="arrow" w="med" len="med"/>
              </a:ln>
            </p:spPr>
          </p:cxnSp>
        </p:grpSp>
        <p:grpSp>
          <p:nvGrpSpPr>
            <p:cNvPr id="20497" name="Group 46"/>
            <p:cNvGrpSpPr>
              <a:grpSpLocks/>
            </p:cNvGrpSpPr>
            <p:nvPr/>
          </p:nvGrpSpPr>
          <p:grpSpPr bwMode="auto">
            <a:xfrm>
              <a:off x="2879436" y="3645877"/>
              <a:ext cx="1616364" cy="1688123"/>
              <a:chOff x="1905000" y="3722077"/>
              <a:chExt cx="1616364" cy="1688123"/>
            </a:xfrm>
          </p:grpSpPr>
          <p:sp>
            <p:nvSpPr>
              <p:cNvPr id="20503" name="Rectangle 12"/>
              <p:cNvSpPr>
                <a:spLocks noChangeArrowheads="1"/>
              </p:cNvSpPr>
              <p:nvPr/>
            </p:nvSpPr>
            <p:spPr bwMode="auto">
              <a:xfrm>
                <a:off x="2422237" y="3722077"/>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.80</a:t>
                </a:r>
              </a:p>
            </p:txBody>
          </p:sp>
          <p:sp>
            <p:nvSpPr>
              <p:cNvPr id="20504" name="Rectangle 13"/>
              <p:cNvSpPr>
                <a:spLocks noChangeArrowheads="1"/>
              </p:cNvSpPr>
              <p:nvPr/>
            </p:nvSpPr>
            <p:spPr bwMode="auto">
              <a:xfrm>
                <a:off x="2422237" y="4760922"/>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.95</a:t>
                </a:r>
              </a:p>
            </p:txBody>
          </p:sp>
          <p:cxnSp>
            <p:nvCxnSpPr>
              <p:cNvPr id="20505" name="Straight Arrow Connector 14"/>
              <p:cNvCxnSpPr>
                <a:cxnSpLocks noChangeShapeType="1"/>
                <a:endCxn id="20504" idx="1"/>
              </p:cNvCxnSpPr>
              <p:nvPr/>
            </p:nvCxnSpPr>
            <p:spPr bwMode="auto">
              <a:xfrm>
                <a:off x="1905000" y="5085561"/>
                <a:ext cx="517237" cy="1353"/>
              </a:xfrm>
              <a:prstGeom prst="straightConnector1">
                <a:avLst/>
              </a:prstGeom>
              <a:noFill/>
              <a:ln w="28575" algn="ctr">
                <a:solidFill>
                  <a:schemeClr val="tx1"/>
                </a:solidFill>
                <a:round/>
                <a:headEnd/>
                <a:tailEnd type="arrow" w="med" len="med"/>
              </a:ln>
            </p:spPr>
          </p:cxnSp>
          <p:cxnSp>
            <p:nvCxnSpPr>
              <p:cNvPr id="20506" name="Straight Arrow Connector 16"/>
              <p:cNvCxnSpPr>
                <a:cxnSpLocks noChangeShapeType="1"/>
                <a:stCxn id="20503" idx="2"/>
                <a:endCxn id="20504" idx="0"/>
              </p:cNvCxnSpPr>
              <p:nvPr/>
            </p:nvCxnSpPr>
            <p:spPr bwMode="auto">
              <a:xfrm rot="5400000">
                <a:off x="2777017" y="4566141"/>
                <a:ext cx="389567" cy="1348"/>
              </a:xfrm>
              <a:prstGeom prst="straightConnector1">
                <a:avLst/>
              </a:prstGeom>
              <a:noFill/>
              <a:ln w="28575" algn="ctr">
                <a:solidFill>
                  <a:schemeClr val="tx1"/>
                </a:solidFill>
                <a:round/>
                <a:headEnd/>
                <a:tailEnd type="arrow" w="med" len="med"/>
              </a:ln>
            </p:spPr>
          </p:cxnSp>
        </p:grpSp>
        <p:grpSp>
          <p:nvGrpSpPr>
            <p:cNvPr id="20498" name="Group 45"/>
            <p:cNvGrpSpPr>
              <a:grpSpLocks/>
            </p:cNvGrpSpPr>
            <p:nvPr/>
          </p:nvGrpSpPr>
          <p:grpSpPr bwMode="auto">
            <a:xfrm>
              <a:off x="6629400" y="3645877"/>
              <a:ext cx="1616363" cy="1688123"/>
              <a:chOff x="6841837" y="3798277"/>
              <a:chExt cx="1616363" cy="1688123"/>
            </a:xfrm>
          </p:grpSpPr>
          <p:sp>
            <p:nvSpPr>
              <p:cNvPr id="20499" name="Rectangle 38"/>
              <p:cNvSpPr>
                <a:spLocks noChangeArrowheads="1"/>
              </p:cNvSpPr>
              <p:nvPr/>
            </p:nvSpPr>
            <p:spPr bwMode="auto">
              <a:xfrm>
                <a:off x="6841837" y="3798277"/>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.70</a:t>
                </a:r>
              </a:p>
            </p:txBody>
          </p:sp>
          <p:sp>
            <p:nvSpPr>
              <p:cNvPr id="20500" name="Rectangle 39"/>
              <p:cNvSpPr>
                <a:spLocks noChangeArrowheads="1"/>
              </p:cNvSpPr>
              <p:nvPr/>
            </p:nvSpPr>
            <p:spPr bwMode="auto">
              <a:xfrm>
                <a:off x="6841837" y="4837122"/>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.90</a:t>
                </a:r>
              </a:p>
            </p:txBody>
          </p:sp>
          <p:cxnSp>
            <p:nvCxnSpPr>
              <p:cNvPr id="20501" name="Straight Arrow Connector 41"/>
              <p:cNvCxnSpPr>
                <a:cxnSpLocks noChangeShapeType="1"/>
              </p:cNvCxnSpPr>
              <p:nvPr/>
            </p:nvCxnSpPr>
            <p:spPr bwMode="auto">
              <a:xfrm>
                <a:off x="7940963" y="5161761"/>
                <a:ext cx="517237" cy="1353"/>
              </a:xfrm>
              <a:prstGeom prst="straightConnector1">
                <a:avLst/>
              </a:prstGeom>
              <a:noFill/>
              <a:ln w="28575" algn="ctr">
                <a:solidFill>
                  <a:schemeClr val="tx1"/>
                </a:solidFill>
                <a:round/>
                <a:headEnd/>
                <a:tailEnd type="arrow" w="med" len="med"/>
              </a:ln>
            </p:spPr>
          </p:cxnSp>
          <p:cxnSp>
            <p:nvCxnSpPr>
              <p:cNvPr id="20502" name="Straight Arrow Connector 42"/>
              <p:cNvCxnSpPr>
                <a:cxnSpLocks noChangeShapeType="1"/>
                <a:stCxn id="20499" idx="2"/>
                <a:endCxn id="20500" idx="0"/>
              </p:cNvCxnSpPr>
              <p:nvPr/>
            </p:nvCxnSpPr>
            <p:spPr bwMode="auto">
              <a:xfrm rot="5400000">
                <a:off x="7196617" y="4642341"/>
                <a:ext cx="389567" cy="1348"/>
              </a:xfrm>
              <a:prstGeom prst="straightConnector1">
                <a:avLst/>
              </a:prstGeom>
              <a:noFill/>
              <a:ln w="28575" algn="ctr">
                <a:solidFill>
                  <a:schemeClr val="tx1"/>
                </a:solidFill>
                <a:round/>
                <a:headEnd/>
                <a:tailEnd type="arrow" w="med" len="med"/>
              </a:ln>
            </p:spPr>
          </p:cxnSp>
        </p:grpSp>
      </p:grpSp>
      <p:grpSp>
        <p:nvGrpSpPr>
          <p:cNvPr id="6" name="Group 59"/>
          <p:cNvGrpSpPr>
            <a:grpSpLocks/>
          </p:cNvGrpSpPr>
          <p:nvPr/>
        </p:nvGrpSpPr>
        <p:grpSpPr bwMode="auto">
          <a:xfrm>
            <a:off x="1988034" y="4837113"/>
            <a:ext cx="5594350" cy="649287"/>
            <a:chOff x="1948873" y="4760922"/>
            <a:chExt cx="5594951" cy="649278"/>
          </a:xfrm>
        </p:grpSpPr>
        <p:sp>
          <p:nvSpPr>
            <p:cNvPr id="20489" name="Rectangle 48"/>
            <p:cNvSpPr>
              <a:spLocks noChangeArrowheads="1"/>
            </p:cNvSpPr>
            <p:nvPr/>
          </p:nvSpPr>
          <p:spPr bwMode="auto">
            <a:xfrm>
              <a:off x="4082474" y="4760922"/>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.9925</a:t>
              </a:r>
            </a:p>
          </p:txBody>
        </p:sp>
        <p:cxnSp>
          <p:nvCxnSpPr>
            <p:cNvPr id="20490" name="Straight Arrow Connector 49"/>
            <p:cNvCxnSpPr>
              <a:cxnSpLocks noChangeShapeType="1"/>
              <a:endCxn id="20489" idx="1"/>
            </p:cNvCxnSpPr>
            <p:nvPr/>
          </p:nvCxnSpPr>
          <p:spPr bwMode="auto">
            <a:xfrm>
              <a:off x="3628514" y="5085561"/>
              <a:ext cx="453961" cy="0"/>
            </a:xfrm>
            <a:prstGeom prst="straightConnector1">
              <a:avLst/>
            </a:prstGeom>
            <a:noFill/>
            <a:ln w="28575" algn="ctr">
              <a:solidFill>
                <a:schemeClr val="tx1"/>
              </a:solidFill>
              <a:round/>
              <a:headEnd/>
              <a:tailEnd type="arrow" w="med" len="med"/>
            </a:ln>
            <a:scene3d>
              <a:camera prst="orthographicFront"/>
              <a:lightRig rig="threePt" dir="t"/>
            </a:scene3d>
            <a:sp3d>
              <a:bevelT/>
            </a:sp3d>
          </p:spPr>
        </p:cxnSp>
        <p:cxnSp>
          <p:nvCxnSpPr>
            <p:cNvPr id="20491" name="Straight Arrow Connector 50"/>
            <p:cNvCxnSpPr>
              <a:cxnSpLocks noChangeShapeType="1"/>
            </p:cNvCxnSpPr>
            <p:nvPr/>
          </p:nvCxnSpPr>
          <p:spPr bwMode="auto">
            <a:xfrm flipV="1">
              <a:off x="5181600" y="5085561"/>
              <a:ext cx="472783" cy="2"/>
            </a:xfrm>
            <a:prstGeom prst="straightConnector1">
              <a:avLst/>
            </a:prstGeom>
            <a:noFill/>
            <a:ln w="28575" algn="ctr">
              <a:solidFill>
                <a:schemeClr val="tx1"/>
              </a:solidFill>
              <a:round/>
              <a:headEnd/>
              <a:tailEnd type="arrow" w="med" len="med"/>
            </a:ln>
            <a:scene3d>
              <a:camera prst="orthographicFront"/>
              <a:lightRig rig="threePt" dir="t"/>
            </a:scene3d>
            <a:sp3d>
              <a:bevelT/>
            </a:sp3d>
          </p:spPr>
        </p:cxnSp>
        <p:sp>
          <p:nvSpPr>
            <p:cNvPr id="20492" name="Rectangle 51"/>
            <p:cNvSpPr>
              <a:spLocks noChangeArrowheads="1"/>
            </p:cNvSpPr>
            <p:nvPr/>
          </p:nvSpPr>
          <p:spPr bwMode="auto">
            <a:xfrm>
              <a:off x="2466110" y="4760922"/>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.99</a:t>
              </a:r>
            </a:p>
          </p:txBody>
        </p:sp>
        <p:cxnSp>
          <p:nvCxnSpPr>
            <p:cNvPr id="20493" name="Straight Arrow Connector 52"/>
            <p:cNvCxnSpPr>
              <a:cxnSpLocks noChangeShapeType="1"/>
              <a:endCxn id="20492" idx="1"/>
            </p:cNvCxnSpPr>
            <p:nvPr/>
          </p:nvCxnSpPr>
          <p:spPr bwMode="auto">
            <a:xfrm flipV="1">
              <a:off x="1948873" y="5085562"/>
              <a:ext cx="517237" cy="1"/>
            </a:xfrm>
            <a:prstGeom prst="straightConnector1">
              <a:avLst/>
            </a:prstGeom>
            <a:noFill/>
            <a:ln w="28575" algn="ctr">
              <a:solidFill>
                <a:schemeClr val="tx1"/>
              </a:solidFill>
              <a:round/>
              <a:headEnd/>
              <a:tailEnd type="arrow" w="med" len="med"/>
            </a:ln>
            <a:scene3d>
              <a:camera prst="orthographicFront"/>
              <a:lightRig rig="threePt" dir="t"/>
            </a:scene3d>
            <a:sp3d>
              <a:bevelT/>
            </a:sp3d>
          </p:spPr>
        </p:cxnSp>
        <p:sp>
          <p:nvSpPr>
            <p:cNvPr id="20494" name="Rectangle 53"/>
            <p:cNvSpPr>
              <a:spLocks noChangeArrowheads="1"/>
            </p:cNvSpPr>
            <p:nvPr/>
          </p:nvSpPr>
          <p:spPr bwMode="auto">
            <a:xfrm>
              <a:off x="5698837" y="4760922"/>
              <a:ext cx="1099127"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.97</a:t>
              </a:r>
            </a:p>
          </p:txBody>
        </p:sp>
        <p:cxnSp>
          <p:nvCxnSpPr>
            <p:cNvPr id="20495" name="Straight Arrow Connector 54"/>
            <p:cNvCxnSpPr>
              <a:cxnSpLocks noChangeShapeType="1"/>
            </p:cNvCxnSpPr>
            <p:nvPr/>
          </p:nvCxnSpPr>
          <p:spPr bwMode="auto">
            <a:xfrm flipV="1">
              <a:off x="6797963" y="5085561"/>
              <a:ext cx="745861" cy="1"/>
            </a:xfrm>
            <a:prstGeom prst="straightConnector1">
              <a:avLst/>
            </a:prstGeom>
            <a:noFill/>
            <a:ln w="28575" algn="ctr">
              <a:solidFill>
                <a:schemeClr val="tx1"/>
              </a:solidFill>
              <a:round/>
              <a:headEnd/>
              <a:tailEnd type="arrow" w="med" len="med"/>
            </a:ln>
            <a:scene3d>
              <a:camera prst="orthographicFront"/>
              <a:lightRig rig="threePt" dir="t"/>
            </a:scene3d>
            <a:sp3d>
              <a:bevelT/>
            </a:sp3d>
          </p:spPr>
        </p:cxnSp>
      </p:grpSp>
      <p:grpSp>
        <p:nvGrpSpPr>
          <p:cNvPr id="7" name="Group 58"/>
          <p:cNvGrpSpPr>
            <a:grpSpLocks/>
          </p:cNvGrpSpPr>
          <p:nvPr/>
        </p:nvGrpSpPr>
        <p:grpSpPr bwMode="auto">
          <a:xfrm>
            <a:off x="1959459" y="5827713"/>
            <a:ext cx="5394325" cy="649287"/>
            <a:chOff x="1921163" y="5751522"/>
            <a:chExt cx="5394037" cy="649278"/>
          </a:xfrm>
        </p:grpSpPr>
        <p:cxnSp>
          <p:nvCxnSpPr>
            <p:cNvPr id="20486" name="Straight Arrow Connector 55"/>
            <p:cNvCxnSpPr>
              <a:cxnSpLocks noChangeShapeType="1"/>
            </p:cNvCxnSpPr>
            <p:nvPr/>
          </p:nvCxnSpPr>
          <p:spPr bwMode="auto">
            <a:xfrm>
              <a:off x="6797963" y="6094647"/>
              <a:ext cx="517237" cy="1353"/>
            </a:xfrm>
            <a:prstGeom prst="straightConnector1">
              <a:avLst/>
            </a:prstGeom>
            <a:noFill/>
            <a:ln w="28575" algn="ctr">
              <a:solidFill>
                <a:schemeClr val="tx1"/>
              </a:solidFill>
              <a:round/>
              <a:headEnd/>
              <a:tailEnd type="arrow" w="med" len="med"/>
            </a:ln>
          </p:spPr>
        </p:cxnSp>
        <p:sp>
          <p:nvSpPr>
            <p:cNvPr id="20487" name="Rectangle 56"/>
            <p:cNvSpPr>
              <a:spLocks noChangeArrowheads="1"/>
            </p:cNvSpPr>
            <p:nvPr/>
          </p:nvSpPr>
          <p:spPr bwMode="auto">
            <a:xfrm>
              <a:off x="2438400" y="5751522"/>
              <a:ext cx="4343400" cy="649278"/>
            </a:xfrm>
            <a:prstGeom prst="rect">
              <a:avLst/>
            </a:prstGeom>
            <a:solidFill>
              <a:schemeClr val="bg2">
                <a:lumMod val="75000"/>
              </a:schemeClr>
            </a:solidFill>
            <a:ln w="9525" algn="ctr">
              <a:solidFill>
                <a:schemeClr val="tx1"/>
              </a:solidFill>
              <a:round/>
              <a:headEnd/>
              <a:tailEnd/>
            </a:ln>
            <a:scene3d>
              <a:camera prst="orthographicFront"/>
              <a:lightRig rig="threePt" dir="t"/>
            </a:scene3d>
            <a:sp3d>
              <a:bevelT/>
            </a:sp3d>
          </p:spPr>
          <p:txBody>
            <a:bodyPr anchor="ctr"/>
            <a:lstStyle/>
            <a:p>
              <a:pPr algn="ctr" eaLnBrk="0" hangingPunct="0"/>
              <a:r>
                <a:rPr lang="en-US" dirty="0">
                  <a:latin typeface="Times New Roman" pitchFamily="18" charset="0"/>
                </a:rPr>
                <a:t>.9531</a:t>
              </a:r>
            </a:p>
          </p:txBody>
        </p:sp>
        <p:cxnSp>
          <p:nvCxnSpPr>
            <p:cNvPr id="20488" name="Straight Arrow Connector 57"/>
            <p:cNvCxnSpPr>
              <a:cxnSpLocks noChangeShapeType="1"/>
            </p:cNvCxnSpPr>
            <p:nvPr/>
          </p:nvCxnSpPr>
          <p:spPr bwMode="auto">
            <a:xfrm>
              <a:off x="1921163" y="6094647"/>
              <a:ext cx="517237" cy="1353"/>
            </a:xfrm>
            <a:prstGeom prst="straightConnector1">
              <a:avLst/>
            </a:prstGeom>
            <a:noFill/>
            <a:ln w="28575" algn="ctr">
              <a:solidFill>
                <a:schemeClr val="tx1"/>
              </a:solidFill>
              <a:round/>
              <a:headEnd/>
              <a:tailEnd type="arrow" w="med" len="med"/>
            </a:ln>
          </p:spPr>
        </p:cxnSp>
      </p:grpSp>
      <p:sp>
        <p:nvSpPr>
          <p:cNvPr id="34" name="Rectangle 33"/>
          <p:cNvSpPr/>
          <p:nvPr/>
        </p:nvSpPr>
        <p:spPr>
          <a:xfrm>
            <a:off x="1003930" y="3231586"/>
            <a:ext cx="684803" cy="369332"/>
          </a:xfrm>
          <a:prstGeom prst="rect">
            <a:avLst/>
          </a:prstGeom>
        </p:spPr>
        <p:txBody>
          <a:bodyPr wrap="none">
            <a:spAutoFit/>
          </a:bodyPr>
          <a:lstStyle/>
          <a:p>
            <a:r>
              <a:rPr lang="en-US" dirty="0"/>
              <a:t>input</a:t>
            </a:r>
            <a:endParaRPr lang="en-AU" dirty="0"/>
          </a:p>
        </p:txBody>
      </p:sp>
      <p:sp>
        <p:nvSpPr>
          <p:cNvPr id="35" name="Rectangle 34"/>
          <p:cNvSpPr/>
          <p:nvPr/>
        </p:nvSpPr>
        <p:spPr>
          <a:xfrm>
            <a:off x="7479933" y="3200400"/>
            <a:ext cx="825867" cy="369332"/>
          </a:xfrm>
          <a:prstGeom prst="rect">
            <a:avLst/>
          </a:prstGeom>
        </p:spPr>
        <p:txBody>
          <a:bodyPr wrap="none">
            <a:spAutoFit/>
          </a:bodyPr>
          <a:lstStyle/>
          <a:p>
            <a:r>
              <a:rPr lang="en-US" dirty="0"/>
              <a:t>output</a:t>
            </a:r>
            <a:endParaRPr lang="en-AU" dirty="0"/>
          </a:p>
        </p:txBody>
      </p:sp>
      <p:sp>
        <p:nvSpPr>
          <p:cNvPr id="36" name="Rectangle 35">
            <a:extLst>
              <a:ext uri="{FF2B5EF4-FFF2-40B4-BE49-F238E27FC236}">
                <a16:creationId xmlns:a16="http://schemas.microsoft.com/office/drawing/2014/main" id="{7ECDDA98-526A-49CF-8BEA-B2818E7F0D4B}"/>
              </a:ext>
            </a:extLst>
          </p:cNvPr>
          <p:cNvSpPr/>
          <p:nvPr/>
        </p:nvSpPr>
        <p:spPr>
          <a:xfrm>
            <a:off x="494816" y="4343400"/>
            <a:ext cx="1018227" cy="369332"/>
          </a:xfrm>
          <a:prstGeom prst="rect">
            <a:avLst/>
          </a:prstGeom>
        </p:spPr>
        <p:txBody>
          <a:bodyPr wrap="none">
            <a:spAutoFit/>
          </a:bodyPr>
          <a:lstStyle/>
          <a:p>
            <a:r>
              <a:rPr lang="en-US" b="1" dirty="0"/>
              <a:t>Answer</a:t>
            </a:r>
            <a:endParaRPr lang="en-AU" b="1" dirty="0"/>
          </a:p>
        </p:txBody>
      </p:sp>
      <p:sp>
        <p:nvSpPr>
          <p:cNvPr id="37" name="Rectangle 36">
            <a:extLst>
              <a:ext uri="{FF2B5EF4-FFF2-40B4-BE49-F238E27FC236}">
                <a16:creationId xmlns:a16="http://schemas.microsoft.com/office/drawing/2014/main" id="{27E3A114-EBB6-4B8A-A61F-F8E3D53AA08F}"/>
              </a:ext>
            </a:extLst>
          </p:cNvPr>
          <p:cNvSpPr/>
          <p:nvPr/>
        </p:nvSpPr>
        <p:spPr>
          <a:xfrm>
            <a:off x="536411" y="4977090"/>
            <a:ext cx="877163" cy="369332"/>
          </a:xfrm>
          <a:prstGeom prst="rect">
            <a:avLst/>
          </a:prstGeom>
        </p:spPr>
        <p:txBody>
          <a:bodyPr wrap="none">
            <a:spAutoFit/>
          </a:bodyPr>
          <a:lstStyle/>
          <a:p>
            <a:r>
              <a:rPr lang="en-US" b="1" dirty="0"/>
              <a:t>Step 1</a:t>
            </a:r>
            <a:endParaRPr lang="en-AU" b="1" dirty="0"/>
          </a:p>
        </p:txBody>
      </p:sp>
      <p:sp>
        <p:nvSpPr>
          <p:cNvPr id="38" name="Rectangle 37">
            <a:extLst>
              <a:ext uri="{FF2B5EF4-FFF2-40B4-BE49-F238E27FC236}">
                <a16:creationId xmlns:a16="http://schemas.microsoft.com/office/drawing/2014/main" id="{24F13A1B-28B2-461F-A353-5EABD9BA208C}"/>
              </a:ext>
            </a:extLst>
          </p:cNvPr>
          <p:cNvSpPr/>
          <p:nvPr/>
        </p:nvSpPr>
        <p:spPr>
          <a:xfrm>
            <a:off x="565347" y="5967690"/>
            <a:ext cx="877163" cy="369332"/>
          </a:xfrm>
          <a:prstGeom prst="rect">
            <a:avLst/>
          </a:prstGeom>
        </p:spPr>
        <p:txBody>
          <a:bodyPr wrap="none">
            <a:spAutoFit/>
          </a:bodyPr>
          <a:lstStyle/>
          <a:p>
            <a:r>
              <a:rPr lang="en-US" b="1" dirty="0"/>
              <a:t>Step 2</a:t>
            </a:r>
            <a:endParaRPr lang="en-AU" b="1" dirty="0"/>
          </a:p>
        </p:txBody>
      </p:sp>
    </p:spTree>
    <p:extLst>
      <p:ext uri="{BB962C8B-B14F-4D97-AF65-F5344CB8AC3E}">
        <p14:creationId xmlns:p14="http://schemas.microsoft.com/office/powerpoint/2010/main" val="74590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dirty="0"/>
              <a:t>Reliability – Over Time</a:t>
            </a:r>
          </a:p>
        </p:txBody>
      </p:sp>
      <p:sp>
        <p:nvSpPr>
          <p:cNvPr id="21507" name="Content Placeholder 2"/>
          <p:cNvSpPr>
            <a:spLocks noGrp="1"/>
          </p:cNvSpPr>
          <p:nvPr>
            <p:ph idx="1"/>
          </p:nvPr>
        </p:nvSpPr>
        <p:spPr/>
        <p:txBody>
          <a:bodyPr/>
          <a:lstStyle/>
          <a:p>
            <a:pPr eaLnBrk="1" hangingPunct="1"/>
            <a:r>
              <a:rPr lang="en-US" b="0" dirty="0"/>
              <a:t>In this case, reliabilities are determined relative to a specified length of time.</a:t>
            </a:r>
          </a:p>
          <a:p>
            <a:pPr eaLnBrk="1" hangingPunct="1"/>
            <a:r>
              <a:rPr lang="en-US" b="0" dirty="0"/>
              <a:t>This is a common approach to viewing reliability when establishing </a:t>
            </a:r>
            <a:r>
              <a:rPr lang="en-US" dirty="0"/>
              <a:t>warranty</a:t>
            </a:r>
            <a:r>
              <a:rPr lang="en-US" b="0" dirty="0"/>
              <a:t> periods</a:t>
            </a:r>
          </a:p>
        </p:txBody>
      </p:sp>
    </p:spTree>
    <p:extLst>
      <p:ext uri="{BB962C8B-B14F-4D97-AF65-F5344CB8AC3E}">
        <p14:creationId xmlns:p14="http://schemas.microsoft.com/office/powerpoint/2010/main" val="2526148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dirty="0"/>
              <a:t>The Bathtub Curve</a:t>
            </a:r>
          </a:p>
        </p:txBody>
      </p:sp>
      <p:pic>
        <p:nvPicPr>
          <p:cNvPr id="4" name="Picture 3" descr="ste25251_04s01.jpg"/>
          <p:cNvPicPr>
            <a:picLocks noChangeAspect="1"/>
          </p:cNvPicPr>
          <p:nvPr/>
        </p:nvPicPr>
        <p:blipFill>
          <a:blip r:embed="rId3" cstate="print"/>
          <a:stretch>
            <a:fillRect/>
          </a:stretch>
        </p:blipFill>
        <p:spPr>
          <a:xfrm>
            <a:off x="1618307" y="1600200"/>
            <a:ext cx="5468293" cy="3240024"/>
          </a:xfrm>
          <a:prstGeom prst="rect">
            <a:avLst/>
          </a:prstGeom>
        </p:spPr>
      </p:pic>
    </p:spTree>
    <p:extLst>
      <p:ext uri="{BB962C8B-B14F-4D97-AF65-F5344CB8AC3E}">
        <p14:creationId xmlns:p14="http://schemas.microsoft.com/office/powerpoint/2010/main" val="1574924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762000" y="1600200"/>
            <a:ext cx="7239000" cy="3124200"/>
          </a:xfrm>
        </p:spPr>
        <p:txBody>
          <a:bodyPr>
            <a:normAutofit/>
          </a:bodyPr>
          <a:lstStyle/>
          <a:p>
            <a:pPr eaLnBrk="1" hangingPunct="1"/>
            <a:r>
              <a:rPr lang="en-US" b="0" dirty="0"/>
              <a:t>To properly identify the distribution and length of each phase requires collecting and analyzing historical data</a:t>
            </a:r>
          </a:p>
          <a:p>
            <a:r>
              <a:rPr lang="en-US" b="0" dirty="0"/>
              <a:t>Two important distributions are discussed in next few slides which are: Exponential Distribution, and Normal distribution, </a:t>
            </a:r>
          </a:p>
        </p:txBody>
      </p:sp>
      <p:sp>
        <p:nvSpPr>
          <p:cNvPr id="23554" name="Title 1"/>
          <p:cNvSpPr>
            <a:spLocks noGrp="1"/>
          </p:cNvSpPr>
          <p:nvPr>
            <p:ph type="title"/>
          </p:nvPr>
        </p:nvSpPr>
        <p:spPr>
          <a:xfrm>
            <a:off x="740979" y="-76200"/>
            <a:ext cx="8229600" cy="1219200"/>
          </a:xfrm>
        </p:spPr>
        <p:txBody>
          <a:bodyPr/>
          <a:lstStyle/>
          <a:p>
            <a:pPr eaLnBrk="1" hangingPunct="1"/>
            <a:r>
              <a:rPr lang="en-US" dirty="0"/>
              <a:t>Distribution and Length of Phase</a:t>
            </a:r>
          </a:p>
        </p:txBody>
      </p:sp>
    </p:spTree>
    <p:extLst>
      <p:ext uri="{BB962C8B-B14F-4D97-AF65-F5344CB8AC3E}">
        <p14:creationId xmlns:p14="http://schemas.microsoft.com/office/powerpoint/2010/main" val="769260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dirty="0"/>
              <a:t>Exponential Distribution</a:t>
            </a:r>
          </a:p>
        </p:txBody>
      </p:sp>
      <p:pic>
        <p:nvPicPr>
          <p:cNvPr id="4" name="Picture 3" descr="ste25251_04s02.jpg"/>
          <p:cNvPicPr>
            <a:picLocks noChangeAspect="1"/>
          </p:cNvPicPr>
          <p:nvPr/>
        </p:nvPicPr>
        <p:blipFill>
          <a:blip r:embed="rId3" cstate="print"/>
          <a:stretch>
            <a:fillRect/>
          </a:stretch>
        </p:blipFill>
        <p:spPr>
          <a:xfrm>
            <a:off x="1764792" y="1600200"/>
            <a:ext cx="5550408" cy="3424244"/>
          </a:xfrm>
          <a:prstGeom prst="rect">
            <a:avLst/>
          </a:prstGeom>
        </p:spPr>
      </p:pic>
      <p:sp>
        <p:nvSpPr>
          <p:cNvPr id="9" name="Rectangle 8"/>
          <p:cNvSpPr/>
          <p:nvPr/>
        </p:nvSpPr>
        <p:spPr>
          <a:xfrm>
            <a:off x="2247899" y="5562600"/>
            <a:ext cx="2324101"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1400" dirty="0"/>
              <a:t>Areas between 0 and T = probability of failure</a:t>
            </a:r>
            <a:endParaRPr lang="en-AU" sz="1400" dirty="0"/>
          </a:p>
        </p:txBody>
      </p:sp>
      <p:cxnSp>
        <p:nvCxnSpPr>
          <p:cNvPr id="7" name="Straight Arrow Connector 6">
            <a:extLst>
              <a:ext uri="{FF2B5EF4-FFF2-40B4-BE49-F238E27FC236}">
                <a16:creationId xmlns:a16="http://schemas.microsoft.com/office/drawing/2014/main" id="{6786561B-8E80-47A6-BDAB-C3281B3EC626}"/>
              </a:ext>
            </a:extLst>
          </p:cNvPr>
          <p:cNvCxnSpPr>
            <a:cxnSpLocks/>
          </p:cNvCxnSpPr>
          <p:nvPr/>
        </p:nvCxnSpPr>
        <p:spPr>
          <a:xfrm flipH="1" flipV="1">
            <a:off x="5770214" y="4267200"/>
            <a:ext cx="1697386" cy="75724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Rectangle 9">
            <a:extLst>
              <a:ext uri="{FF2B5EF4-FFF2-40B4-BE49-F238E27FC236}">
                <a16:creationId xmlns:a16="http://schemas.microsoft.com/office/drawing/2014/main" id="{31D95B75-FC65-4BDE-A0FF-1604579B443C}"/>
              </a:ext>
            </a:extLst>
          </p:cNvPr>
          <p:cNvSpPr/>
          <p:nvPr/>
        </p:nvSpPr>
        <p:spPr>
          <a:xfrm>
            <a:off x="5143499" y="5562600"/>
            <a:ext cx="2171701"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1400" dirty="0">
                <a:solidFill>
                  <a:schemeClr val="dk1"/>
                </a:solidFill>
                <a:latin typeface="+mn-lt"/>
              </a:rPr>
              <a:t>Areas beyond T = Reliability</a:t>
            </a:r>
            <a:endParaRPr lang="en-AU" sz="1400" dirty="0">
              <a:solidFill>
                <a:schemeClr val="dk1"/>
              </a:solidFill>
              <a:latin typeface="+mn-lt"/>
            </a:endParaRPr>
          </a:p>
        </p:txBody>
      </p:sp>
      <p:sp>
        <p:nvSpPr>
          <p:cNvPr id="8" name="Right Brace 7">
            <a:extLst>
              <a:ext uri="{FF2B5EF4-FFF2-40B4-BE49-F238E27FC236}">
                <a16:creationId xmlns:a16="http://schemas.microsoft.com/office/drawing/2014/main" id="{EACB8308-C38C-4F32-8C7E-F556BCC27097}"/>
              </a:ext>
            </a:extLst>
          </p:cNvPr>
          <p:cNvSpPr/>
          <p:nvPr/>
        </p:nvSpPr>
        <p:spPr>
          <a:xfrm rot="5400000">
            <a:off x="3519100" y="3900101"/>
            <a:ext cx="276999" cy="2743199"/>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2" name="Right Brace 11">
            <a:extLst>
              <a:ext uri="{FF2B5EF4-FFF2-40B4-BE49-F238E27FC236}">
                <a16:creationId xmlns:a16="http://schemas.microsoft.com/office/drawing/2014/main" id="{CDD013C8-CA01-4F53-9C59-070D9B39ABFE}"/>
              </a:ext>
            </a:extLst>
          </p:cNvPr>
          <p:cNvSpPr/>
          <p:nvPr/>
        </p:nvSpPr>
        <p:spPr>
          <a:xfrm rot="5400000">
            <a:off x="6033700" y="4204900"/>
            <a:ext cx="276999" cy="2133600"/>
          </a:xfrm>
          <a:prstGeom prst="rightBrace">
            <a:avLst/>
          </a:prstGeom>
          <a:ln w="317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dirty="0"/>
          </a:p>
        </p:txBody>
      </p:sp>
    </p:spTree>
    <p:extLst>
      <p:ext uri="{BB962C8B-B14F-4D97-AF65-F5344CB8AC3E}">
        <p14:creationId xmlns:p14="http://schemas.microsoft.com/office/powerpoint/2010/main" val="1471155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r>
              <a:rPr lang="en-US" dirty="0"/>
              <a:t>Exponential Distribution – Formulae</a:t>
            </a:r>
          </a:p>
        </p:txBody>
      </p:sp>
      <p:graphicFrame>
        <p:nvGraphicFramePr>
          <p:cNvPr id="4098" name="Object 2"/>
          <p:cNvGraphicFramePr>
            <a:graphicFrameLocks noChangeAspect="1"/>
          </p:cNvGraphicFramePr>
          <p:nvPr/>
        </p:nvGraphicFramePr>
        <p:xfrm>
          <a:off x="762000" y="1651000"/>
          <a:ext cx="6638925" cy="2921000"/>
        </p:xfrm>
        <a:graphic>
          <a:graphicData uri="http://schemas.openxmlformats.org/presentationml/2006/ole">
            <mc:AlternateContent xmlns:mc="http://schemas.openxmlformats.org/markup-compatibility/2006">
              <mc:Choice xmlns:v="urn:schemas-microsoft-com:vml" Requires="v">
                <p:oleObj spid="_x0000_s6237" name="Equation" r:id="rId3" imgW="2539800" imgH="1117440" progId="Equation.3">
                  <p:embed/>
                </p:oleObj>
              </mc:Choice>
              <mc:Fallback>
                <p:oleObj name="Equation" r:id="rId3" imgW="2539800" imgH="11174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651000"/>
                        <a:ext cx="6638925" cy="292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63803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Content Placeholder 2"/>
          <p:cNvSpPr>
            <a:spLocks noGrp="1"/>
          </p:cNvSpPr>
          <p:nvPr>
            <p:ph idx="1"/>
          </p:nvPr>
        </p:nvSpPr>
        <p:spPr/>
        <p:txBody>
          <a:bodyPr/>
          <a:lstStyle/>
          <a:p>
            <a:pPr marL="0" indent="0" eaLnBrk="1" hangingPunct="1">
              <a:buNone/>
            </a:pPr>
            <a:r>
              <a:rPr lang="en-US" sz="2000" b="0" dirty="0"/>
              <a:t>A light bulb manufacturer has determined that its 150 watt bulbs have an exponentially distributed mean time between failures of 2,000 hours.  What is the probability that one of these bulbs will fail before 2,000 hours have passed?</a:t>
            </a:r>
          </a:p>
          <a:p>
            <a:pPr eaLnBrk="1" hangingPunct="1"/>
            <a:endParaRPr lang="en-US" sz="2000" dirty="0"/>
          </a:p>
          <a:p>
            <a:pPr eaLnBrk="1" hangingPunct="1">
              <a:buFontTx/>
              <a:buNone/>
            </a:pPr>
            <a:endParaRPr lang="en-US" sz="2000" dirty="0"/>
          </a:p>
          <a:p>
            <a:pPr lvl="2">
              <a:buNone/>
            </a:pPr>
            <a:r>
              <a:rPr lang="en-US" sz="2800" b="0" i="1" dirty="0">
                <a:solidFill>
                  <a:schemeClr val="tx2">
                    <a:lumMod val="75000"/>
                  </a:schemeClr>
                </a:solidFill>
              </a:rPr>
              <a:t>e</a:t>
            </a:r>
            <a:r>
              <a:rPr lang="en-US" sz="2800" b="0" i="1" baseline="30000" dirty="0">
                <a:solidFill>
                  <a:schemeClr val="tx2">
                    <a:lumMod val="75000"/>
                  </a:schemeClr>
                </a:solidFill>
              </a:rPr>
              <a:t>-2000/2000</a:t>
            </a:r>
            <a:r>
              <a:rPr lang="en-US" sz="2800" b="0" i="1" dirty="0">
                <a:solidFill>
                  <a:schemeClr val="tx2">
                    <a:lumMod val="75000"/>
                  </a:schemeClr>
                </a:solidFill>
              </a:rPr>
              <a:t> = e</a:t>
            </a:r>
            <a:r>
              <a:rPr lang="en-US" sz="2800" b="0" i="1" baseline="30000" dirty="0">
                <a:solidFill>
                  <a:schemeClr val="tx2">
                    <a:lumMod val="75000"/>
                  </a:schemeClr>
                </a:solidFill>
              </a:rPr>
              <a:t>-1</a:t>
            </a:r>
          </a:p>
          <a:p>
            <a:pPr lvl="2">
              <a:buNone/>
            </a:pPr>
            <a:r>
              <a:rPr lang="en-US" sz="1800" b="0" i="1" dirty="0">
                <a:solidFill>
                  <a:schemeClr val="tx2">
                    <a:lumMod val="75000"/>
                  </a:schemeClr>
                </a:solidFill>
              </a:rPr>
              <a:t>e</a:t>
            </a:r>
            <a:r>
              <a:rPr lang="en-US" sz="1800" b="0" i="1" baseline="30000" dirty="0">
                <a:solidFill>
                  <a:schemeClr val="tx2">
                    <a:lumMod val="75000"/>
                  </a:schemeClr>
                </a:solidFill>
              </a:rPr>
              <a:t>-1</a:t>
            </a:r>
            <a:r>
              <a:rPr lang="en-US" sz="1800" b="0" i="1" dirty="0">
                <a:solidFill>
                  <a:schemeClr val="tx2">
                    <a:lumMod val="75000"/>
                  </a:schemeClr>
                </a:solidFill>
              </a:rPr>
              <a:t> = 0.3679</a:t>
            </a:r>
          </a:p>
          <a:p>
            <a:pPr lvl="2" indent="0">
              <a:buNone/>
            </a:pPr>
            <a:r>
              <a:rPr lang="en-US" sz="1800" b="0" dirty="0">
                <a:solidFill>
                  <a:schemeClr val="tx2">
                    <a:lumMod val="75000"/>
                  </a:schemeClr>
                </a:solidFill>
              </a:rPr>
              <a:t>So, the probability one of these bulbs will fail before 2,000 hours is  1 - 0.3679 = 0.6321</a:t>
            </a:r>
          </a:p>
        </p:txBody>
      </p:sp>
      <p:sp>
        <p:nvSpPr>
          <p:cNvPr id="5123" name="Title 1"/>
          <p:cNvSpPr>
            <a:spLocks noGrp="1"/>
          </p:cNvSpPr>
          <p:nvPr>
            <p:ph type="title"/>
          </p:nvPr>
        </p:nvSpPr>
        <p:spPr/>
        <p:txBody>
          <a:bodyPr/>
          <a:lstStyle/>
          <a:p>
            <a:pPr eaLnBrk="1" hangingPunct="1"/>
            <a:r>
              <a:rPr lang="en-US" dirty="0"/>
              <a:t>Example – Exponential Distribution</a:t>
            </a:r>
          </a:p>
        </p:txBody>
      </p:sp>
      <p:graphicFrame>
        <p:nvGraphicFramePr>
          <p:cNvPr id="5122" name="Object 2"/>
          <p:cNvGraphicFramePr>
            <a:graphicFrameLocks noChangeAspect="1"/>
          </p:cNvGraphicFramePr>
          <p:nvPr/>
        </p:nvGraphicFramePr>
        <p:xfrm>
          <a:off x="685800" y="2913063"/>
          <a:ext cx="5934075" cy="592137"/>
        </p:xfrm>
        <a:graphic>
          <a:graphicData uri="http://schemas.openxmlformats.org/presentationml/2006/ole">
            <mc:AlternateContent xmlns:mc="http://schemas.openxmlformats.org/markup-compatibility/2006">
              <mc:Choice xmlns:v="urn:schemas-microsoft-com:vml" Requires="v">
                <p:oleObj spid="_x0000_s7261" name="Equation" r:id="rId3" imgW="2298600" imgH="228600" progId="Equation.3">
                  <p:embed/>
                </p:oleObj>
              </mc:Choice>
              <mc:Fallback>
                <p:oleObj name="Equation" r:id="rId3" imgW="229860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913063"/>
                        <a:ext cx="5934075" cy="5921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25896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p:txBody>
          <a:bodyPr/>
          <a:lstStyle/>
          <a:p>
            <a:pPr eaLnBrk="1" hangingPunct="1"/>
            <a:r>
              <a:rPr lang="en-US" dirty="0"/>
              <a:t>Normal Distribution</a:t>
            </a:r>
          </a:p>
        </p:txBody>
      </p:sp>
      <p:sp>
        <p:nvSpPr>
          <p:cNvPr id="6148" name="Content Placeholder 2"/>
          <p:cNvSpPr>
            <a:spLocks noGrp="1"/>
          </p:cNvSpPr>
          <p:nvPr>
            <p:ph idx="1"/>
          </p:nvPr>
        </p:nvSpPr>
        <p:spPr/>
        <p:txBody>
          <a:bodyPr/>
          <a:lstStyle/>
          <a:p>
            <a:pPr eaLnBrk="1" hangingPunct="1"/>
            <a:r>
              <a:rPr lang="en-US" sz="2000" b="0" dirty="0"/>
              <a:t>Sometimes, failures due to wear-out can be modeled using the normal distribution</a:t>
            </a:r>
            <a:endParaRPr lang="en-US" b="0" dirty="0"/>
          </a:p>
          <a:p>
            <a:pPr eaLnBrk="1" hangingPunct="1"/>
            <a:endParaRPr lang="en-US" dirty="0"/>
          </a:p>
          <a:p>
            <a:pPr eaLnBrk="1" hangingPunct="1"/>
            <a:endParaRPr lang="en-US" dirty="0"/>
          </a:p>
        </p:txBody>
      </p:sp>
      <p:graphicFrame>
        <p:nvGraphicFramePr>
          <p:cNvPr id="6146" name="Object 2"/>
          <p:cNvGraphicFramePr>
            <a:graphicFrameLocks noChangeAspect="1"/>
          </p:cNvGraphicFramePr>
          <p:nvPr>
            <p:extLst>
              <p:ext uri="{D42A27DB-BD31-4B8C-83A1-F6EECF244321}">
                <p14:modId xmlns:p14="http://schemas.microsoft.com/office/powerpoint/2010/main" val="1437872658"/>
              </p:ext>
            </p:extLst>
          </p:nvPr>
        </p:nvGraphicFramePr>
        <p:xfrm>
          <a:off x="696913" y="5365750"/>
          <a:ext cx="7915275" cy="730250"/>
        </p:xfrm>
        <a:graphic>
          <a:graphicData uri="http://schemas.openxmlformats.org/presentationml/2006/ole">
            <mc:AlternateContent xmlns:mc="http://schemas.openxmlformats.org/markup-compatibility/2006">
              <mc:Choice xmlns:v="urn:schemas-microsoft-com:vml" Requires="v">
                <p:oleObj spid="_x0000_s8285" name="Equation" r:id="rId3" imgW="4267080" imgH="393480" progId="Equation.3">
                  <p:embed/>
                </p:oleObj>
              </mc:Choice>
              <mc:Fallback>
                <p:oleObj name="Equation" r:id="rId3" imgW="4267080" imgH="393480" progId="Equation.3">
                  <p:embed/>
                  <p:pic>
                    <p:nvPicPr>
                      <p:cNvPr id="0" name=""/>
                      <p:cNvPicPr>
                        <a:picLocks noChangeAspect="1" noChangeArrowheads="1"/>
                      </p:cNvPicPr>
                      <p:nvPr/>
                    </p:nvPicPr>
                    <p:blipFill>
                      <a:blip r:embed="rId4"/>
                      <a:srcRect/>
                      <a:stretch>
                        <a:fillRect/>
                      </a:stretch>
                    </p:blipFill>
                    <p:spPr bwMode="auto">
                      <a:xfrm>
                        <a:off x="696913" y="5365750"/>
                        <a:ext cx="7915275" cy="730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5" descr="ste25251_04s03.jpg"/>
          <p:cNvPicPr>
            <a:picLocks noChangeAspect="1"/>
          </p:cNvPicPr>
          <p:nvPr/>
        </p:nvPicPr>
        <p:blipFill>
          <a:blip r:embed="rId5" cstate="print"/>
          <a:stretch>
            <a:fillRect/>
          </a:stretch>
        </p:blipFill>
        <p:spPr>
          <a:xfrm>
            <a:off x="2447544" y="2362200"/>
            <a:ext cx="4181856" cy="2735053"/>
          </a:xfrm>
          <a:prstGeom prst="rect">
            <a:avLst/>
          </a:prstGeom>
        </p:spPr>
      </p:pic>
    </p:spTree>
    <p:extLst>
      <p:ext uri="{BB962C8B-B14F-4D97-AF65-F5344CB8AC3E}">
        <p14:creationId xmlns:p14="http://schemas.microsoft.com/office/powerpoint/2010/main" val="3989711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 Distribution example</a:t>
            </a:r>
            <a:endParaRPr lang="en-AU" dirty="0"/>
          </a:p>
        </p:txBody>
      </p:sp>
      <p:sp>
        <p:nvSpPr>
          <p:cNvPr id="3" name="Content Placeholder 2"/>
          <p:cNvSpPr>
            <a:spLocks noGrp="1"/>
          </p:cNvSpPr>
          <p:nvPr>
            <p:ph idx="1"/>
          </p:nvPr>
        </p:nvSpPr>
        <p:spPr/>
        <p:txBody>
          <a:bodyPr/>
          <a:lstStyle/>
          <a:p>
            <a:pPr marL="0" indent="0">
              <a:buNone/>
            </a:pPr>
            <a:r>
              <a:rPr lang="en-AU" b="0" dirty="0"/>
              <a:t>The mean life of a certain ball bearing can be modelled using a normal distribution with a mean of six years and a standard deviation of one year. Determine each of the following:</a:t>
            </a:r>
          </a:p>
          <a:p>
            <a:pPr marL="0" indent="0">
              <a:buNone/>
            </a:pPr>
            <a:r>
              <a:rPr lang="en-AU" sz="2800" b="0" dirty="0"/>
              <a:t>a. What is the probability that a ball bearing will wear out </a:t>
            </a:r>
            <a:r>
              <a:rPr lang="en-AU" sz="2800" b="0" i="1" dirty="0"/>
              <a:t>before </a:t>
            </a:r>
            <a:r>
              <a:rPr lang="en-AU" sz="2800" b="0" dirty="0"/>
              <a:t>seven years of service?</a:t>
            </a:r>
          </a:p>
          <a:p>
            <a:pPr marL="0" indent="0">
              <a:buNone/>
            </a:pPr>
            <a:r>
              <a:rPr lang="en-AU" sz="2800" b="0" dirty="0"/>
              <a:t>b. The service life that will provide a wear-out probability of 10 </a:t>
            </a:r>
            <a:r>
              <a:rPr lang="en-AU" sz="2800" b="0" dirty="0" err="1"/>
              <a:t>percent</a:t>
            </a:r>
            <a:r>
              <a:rPr lang="en-AU" sz="2800" b="0" dirty="0"/>
              <a:t>.</a:t>
            </a:r>
            <a:endParaRPr lang="en-AU" sz="2800" dirty="0"/>
          </a:p>
          <a:p>
            <a:pPr marL="0" indent="0">
              <a:buNone/>
            </a:pPr>
            <a:endParaRPr lang="en-AU" sz="2800" dirty="0"/>
          </a:p>
        </p:txBody>
      </p:sp>
    </p:spTree>
    <p:extLst>
      <p:ext uri="{BB962C8B-B14F-4D97-AF65-F5344CB8AC3E}">
        <p14:creationId xmlns:p14="http://schemas.microsoft.com/office/powerpoint/2010/main" val="723590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852" y="-304800"/>
            <a:ext cx="8229600" cy="1219200"/>
          </a:xfrm>
        </p:spPr>
        <p:txBody>
          <a:bodyPr/>
          <a:lstStyle/>
          <a:p>
            <a:r>
              <a:rPr lang="en-US" dirty="0"/>
              <a:t>Normal Distribution example</a:t>
            </a:r>
            <a:endParaRPr lang="en-AU" dirty="0"/>
          </a:p>
        </p:txBody>
      </p:sp>
      <p:sp>
        <p:nvSpPr>
          <p:cNvPr id="3" name="Content Placeholder 2"/>
          <p:cNvSpPr>
            <a:spLocks noGrp="1"/>
          </p:cNvSpPr>
          <p:nvPr>
            <p:ph idx="1"/>
          </p:nvPr>
        </p:nvSpPr>
        <p:spPr>
          <a:xfrm>
            <a:off x="304800" y="533400"/>
            <a:ext cx="8229600" cy="4572000"/>
          </a:xfrm>
        </p:spPr>
        <p:txBody>
          <a:bodyPr>
            <a:normAutofit/>
          </a:bodyPr>
          <a:lstStyle/>
          <a:p>
            <a:pPr marL="0" indent="0">
              <a:buNone/>
            </a:pPr>
            <a:endParaRPr lang="en-AU" sz="2400" b="0" dirty="0"/>
          </a:p>
          <a:p>
            <a:pPr marL="0" indent="0">
              <a:buNone/>
            </a:pPr>
            <a:endParaRPr lang="en-AU" sz="2400" b="0" dirty="0"/>
          </a:p>
          <a:p>
            <a:pPr marL="0" indent="0">
              <a:buNone/>
            </a:pPr>
            <a:r>
              <a:rPr lang="en-AU" sz="2400" b="0" dirty="0"/>
              <a:t>a. Compute </a:t>
            </a:r>
            <a:r>
              <a:rPr lang="en-AU" sz="2400" b="0" i="1" dirty="0"/>
              <a:t>z </a:t>
            </a:r>
            <a:r>
              <a:rPr lang="en-AU" sz="2400" b="0" dirty="0"/>
              <a:t>and use it to obtain the probability:</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438400"/>
            <a:ext cx="7372350" cy="25480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501399" y="5410200"/>
            <a:ext cx="3869393" cy="369332"/>
          </a:xfrm>
          <a:prstGeom prst="rect">
            <a:avLst/>
          </a:prstGeom>
        </p:spPr>
        <p:txBody>
          <a:bodyPr wrap="none">
            <a:spAutoFit/>
          </a:bodyPr>
          <a:lstStyle/>
          <a:p>
            <a:r>
              <a:rPr lang="en-AU" dirty="0"/>
              <a:t>Thus, </a:t>
            </a:r>
            <a:r>
              <a:rPr lang="en-AU" i="1" dirty="0"/>
              <a:t>P </a:t>
            </a:r>
            <a:r>
              <a:rPr lang="en-AU" dirty="0"/>
              <a:t>( </a:t>
            </a:r>
            <a:r>
              <a:rPr lang="en-AU" i="1" dirty="0"/>
              <a:t>T </a:t>
            </a:r>
            <a:r>
              <a:rPr lang="en-AU" dirty="0"/>
              <a:t>&lt; 7) = 0.8413 or %84.13</a:t>
            </a:r>
          </a:p>
        </p:txBody>
      </p:sp>
    </p:spTree>
    <p:extLst>
      <p:ext uri="{BB962C8B-B14F-4D97-AF65-F5344CB8AC3E}">
        <p14:creationId xmlns:p14="http://schemas.microsoft.com/office/powerpoint/2010/main" val="1048912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0" dirty="0"/>
              <a:t>b. </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057400"/>
            <a:ext cx="8114089" cy="3276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409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p:cNvSpPr>
            <a:spLocks noGrp="1"/>
          </p:cNvSpPr>
          <p:nvPr>
            <p:ph type="title"/>
          </p:nvPr>
        </p:nvSpPr>
        <p:spPr/>
        <p:txBody>
          <a:bodyPr/>
          <a:lstStyle/>
          <a:p>
            <a:pPr eaLnBrk="1" hangingPunct="1"/>
            <a:r>
              <a:rPr lang="en-US" dirty="0"/>
              <a:t>Availability</a:t>
            </a:r>
          </a:p>
        </p:txBody>
      </p:sp>
      <p:sp>
        <p:nvSpPr>
          <p:cNvPr id="7172" name="Content Placeholder 2"/>
          <p:cNvSpPr>
            <a:spLocks noGrp="1"/>
          </p:cNvSpPr>
          <p:nvPr>
            <p:ph idx="1"/>
          </p:nvPr>
        </p:nvSpPr>
        <p:spPr/>
        <p:txBody>
          <a:bodyPr/>
          <a:lstStyle/>
          <a:p>
            <a:pPr eaLnBrk="1" hangingPunct="1"/>
            <a:r>
              <a:rPr lang="en-US" b="1" dirty="0"/>
              <a:t>Availability</a:t>
            </a:r>
          </a:p>
          <a:p>
            <a:pPr lvl="1" eaLnBrk="1" hangingPunct="1"/>
            <a:r>
              <a:rPr lang="en-US" dirty="0"/>
              <a:t>The fraction of time a piece of equipment is expected to be available for operation</a:t>
            </a:r>
          </a:p>
        </p:txBody>
      </p:sp>
      <p:graphicFrame>
        <p:nvGraphicFramePr>
          <p:cNvPr id="7170" name="Object 2"/>
          <p:cNvGraphicFramePr>
            <a:graphicFrameLocks noChangeAspect="1"/>
          </p:cNvGraphicFramePr>
          <p:nvPr>
            <p:extLst>
              <p:ext uri="{D42A27DB-BD31-4B8C-83A1-F6EECF244321}">
                <p14:modId xmlns:p14="http://schemas.microsoft.com/office/powerpoint/2010/main" val="902763480"/>
              </p:ext>
            </p:extLst>
          </p:nvPr>
        </p:nvGraphicFramePr>
        <p:xfrm>
          <a:off x="2057400" y="3276600"/>
          <a:ext cx="4776788" cy="2057400"/>
        </p:xfrm>
        <a:graphic>
          <a:graphicData uri="http://schemas.openxmlformats.org/presentationml/2006/ole">
            <mc:AlternateContent xmlns:mc="http://schemas.openxmlformats.org/markup-compatibility/2006">
              <mc:Choice xmlns:v="urn:schemas-microsoft-com:vml" Requires="v">
                <p:oleObj spid="_x0000_s9309" name="Equation" r:id="rId4" imgW="2476440" imgH="1066680" progId="Equation.3">
                  <p:embed/>
                </p:oleObj>
              </mc:Choice>
              <mc:Fallback>
                <p:oleObj name="Equation" r:id="rId4" imgW="2476440" imgH="10666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276600"/>
                        <a:ext cx="4776788" cy="205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angle 1">
            <a:extLst>
              <a:ext uri="{FF2B5EF4-FFF2-40B4-BE49-F238E27FC236}">
                <a16:creationId xmlns:a16="http://schemas.microsoft.com/office/drawing/2014/main" id="{EDDF1C06-D71D-4789-BF16-39A6064ABB68}"/>
              </a:ext>
            </a:extLst>
          </p:cNvPr>
          <p:cNvSpPr/>
          <p:nvPr/>
        </p:nvSpPr>
        <p:spPr>
          <a:xfrm>
            <a:off x="1333500" y="5715000"/>
            <a:ext cx="6172200" cy="646331"/>
          </a:xfrm>
          <a:prstGeom prst="rect">
            <a:avLst/>
          </a:prstGeom>
        </p:spPr>
        <p:txBody>
          <a:bodyPr wrap="square">
            <a:spAutoFit/>
          </a:bodyPr>
          <a:lstStyle/>
          <a:p>
            <a:r>
              <a:rPr lang="en-AU" dirty="0"/>
              <a:t>Mean time between failures (</a:t>
            </a:r>
            <a:r>
              <a:rPr lang="en-AU" b="1" dirty="0"/>
              <a:t>MTBF</a:t>
            </a:r>
            <a:r>
              <a:rPr lang="en-AU" dirty="0"/>
              <a:t>): The average length of time between failures of a product or component.</a:t>
            </a:r>
            <a:endParaRPr lang="en-US" dirty="0"/>
          </a:p>
        </p:txBody>
      </p:sp>
    </p:spTree>
    <p:extLst>
      <p:ext uri="{BB962C8B-B14F-4D97-AF65-F5344CB8AC3E}">
        <p14:creationId xmlns:p14="http://schemas.microsoft.com/office/powerpoint/2010/main" val="3858191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Content Placeholder 2"/>
          <p:cNvSpPr>
            <a:spLocks noGrp="1"/>
          </p:cNvSpPr>
          <p:nvPr>
            <p:ph idx="1"/>
          </p:nvPr>
        </p:nvSpPr>
        <p:spPr/>
        <p:txBody>
          <a:bodyPr/>
          <a:lstStyle/>
          <a:p>
            <a:pPr eaLnBrk="1" hangingPunct="1"/>
            <a:r>
              <a:rPr lang="en-US" sz="2000" b="0" dirty="0"/>
              <a:t>John Q. Student uses a laptop at school.  His laptop operates 30 weeks on average between failures.  It takes 1.5 weeks, on average, to put his laptop back into service.  What is the laptop’s availability?</a:t>
            </a:r>
          </a:p>
          <a:p>
            <a:pPr eaLnBrk="1" hangingPunct="1"/>
            <a:endParaRPr lang="en-US" dirty="0"/>
          </a:p>
        </p:txBody>
      </p:sp>
      <p:sp>
        <p:nvSpPr>
          <p:cNvPr id="8195" name="Title 1"/>
          <p:cNvSpPr>
            <a:spLocks noGrp="1"/>
          </p:cNvSpPr>
          <p:nvPr>
            <p:ph type="title"/>
          </p:nvPr>
        </p:nvSpPr>
        <p:spPr/>
        <p:txBody>
          <a:bodyPr/>
          <a:lstStyle/>
          <a:p>
            <a:pPr eaLnBrk="1" hangingPunct="1"/>
            <a:r>
              <a:rPr lang="en-US" dirty="0"/>
              <a:t>Example – Availability</a:t>
            </a:r>
          </a:p>
        </p:txBody>
      </p:sp>
      <p:graphicFrame>
        <p:nvGraphicFramePr>
          <p:cNvPr id="8194" name="Object 3"/>
          <p:cNvGraphicFramePr>
            <a:graphicFrameLocks noChangeAspect="1"/>
          </p:cNvGraphicFramePr>
          <p:nvPr>
            <p:extLst>
              <p:ext uri="{D42A27DB-BD31-4B8C-83A1-F6EECF244321}">
                <p14:modId xmlns:p14="http://schemas.microsoft.com/office/powerpoint/2010/main" val="2564712403"/>
              </p:ext>
            </p:extLst>
          </p:nvPr>
        </p:nvGraphicFramePr>
        <p:xfrm>
          <a:off x="2514600" y="3048000"/>
          <a:ext cx="4111625" cy="2211388"/>
        </p:xfrm>
        <a:graphic>
          <a:graphicData uri="http://schemas.openxmlformats.org/presentationml/2006/ole">
            <mc:AlternateContent xmlns:mc="http://schemas.openxmlformats.org/markup-compatibility/2006">
              <mc:Choice xmlns:v="urn:schemas-microsoft-com:vml" Requires="v">
                <p:oleObj spid="_x0000_s10333" name="Equation" r:id="rId3" imgW="1841400" imgH="990360" progId="Equation.3">
                  <p:embed/>
                </p:oleObj>
              </mc:Choice>
              <mc:Fallback>
                <p:oleObj name="Equation" r:id="rId3" imgW="1841400" imgH="990360" progId="Equation.3">
                  <p:embed/>
                  <p:pic>
                    <p:nvPicPr>
                      <p:cNvPr id="0" name=""/>
                      <p:cNvPicPr>
                        <a:picLocks noChangeAspect="1" noChangeArrowheads="1"/>
                      </p:cNvPicPr>
                      <p:nvPr/>
                    </p:nvPicPr>
                    <p:blipFill>
                      <a:blip r:embed="rId4"/>
                      <a:srcRect/>
                      <a:stretch>
                        <a:fillRect/>
                      </a:stretch>
                    </p:blipFill>
                    <p:spPr bwMode="auto">
                      <a:xfrm>
                        <a:off x="2514600" y="3048000"/>
                        <a:ext cx="4111625" cy="2211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49249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p:txBody>
          <a:bodyPr/>
          <a:lstStyle/>
          <a:p>
            <a:pPr eaLnBrk="1" hangingPunct="1"/>
            <a:r>
              <a:rPr lang="en-US" dirty="0"/>
              <a:t>Maintenance</a:t>
            </a:r>
          </a:p>
          <a:p>
            <a:pPr lvl="1" eaLnBrk="1" hangingPunct="1"/>
            <a:r>
              <a:rPr lang="en-US" dirty="0"/>
              <a:t>All activities that maintain facilities and equipment in good working order so that a system can perform as intended</a:t>
            </a:r>
          </a:p>
          <a:p>
            <a:pPr lvl="1" eaLnBrk="1" hangingPunct="1"/>
            <a:r>
              <a:rPr lang="en-US" dirty="0"/>
              <a:t>Maintenance activity categories:</a:t>
            </a:r>
          </a:p>
          <a:p>
            <a:pPr lvl="2" eaLnBrk="1" hangingPunct="1"/>
            <a:r>
              <a:rPr lang="en-US" dirty="0"/>
              <a:t>Buildings and grounds</a:t>
            </a:r>
          </a:p>
          <a:p>
            <a:pPr lvl="2" eaLnBrk="1" hangingPunct="1"/>
            <a:r>
              <a:rPr lang="en-US" dirty="0"/>
              <a:t>Equipment maintenance</a:t>
            </a:r>
          </a:p>
        </p:txBody>
      </p:sp>
      <p:sp>
        <p:nvSpPr>
          <p:cNvPr id="8194" name="Title 1"/>
          <p:cNvSpPr>
            <a:spLocks noGrp="1"/>
          </p:cNvSpPr>
          <p:nvPr>
            <p:ph type="title"/>
          </p:nvPr>
        </p:nvSpPr>
        <p:spPr/>
        <p:txBody>
          <a:bodyPr/>
          <a:lstStyle/>
          <a:p>
            <a:pPr eaLnBrk="1" hangingPunct="1"/>
            <a:r>
              <a:rPr lang="en-US" dirty="0"/>
              <a:t>Maintenance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p:txBody>
          <a:bodyPr/>
          <a:lstStyle/>
          <a:p>
            <a:pPr eaLnBrk="1" hangingPunct="1"/>
            <a:r>
              <a:rPr lang="en-US" sz="2400" b="0" dirty="0"/>
              <a:t>The goal of maintenance is to keep the production system in good working order at minimal cost</a:t>
            </a:r>
          </a:p>
          <a:p>
            <a:pPr eaLnBrk="1" hangingPunct="1"/>
            <a:r>
              <a:rPr lang="en-US" sz="2400" b="0" dirty="0"/>
              <a:t>Reasons for wanting to keep equipment and machines in good operating condition:</a:t>
            </a:r>
          </a:p>
          <a:p>
            <a:pPr marL="0" indent="0" eaLnBrk="1" hangingPunct="1">
              <a:buNone/>
            </a:pPr>
            <a:endParaRPr lang="en-US" sz="2400" b="0" dirty="0"/>
          </a:p>
          <a:p>
            <a:pPr marL="822960" lvl="1" indent="-457200" eaLnBrk="1" hangingPunct="1">
              <a:buFont typeface="+mj-lt"/>
              <a:buAutoNum type="arabicPeriod"/>
            </a:pPr>
            <a:r>
              <a:rPr lang="en-US" sz="2000" dirty="0"/>
              <a:t>Avoid production or service disruptions</a:t>
            </a:r>
          </a:p>
          <a:p>
            <a:pPr marL="822960" lvl="1" indent="-457200" eaLnBrk="1" hangingPunct="1">
              <a:buFont typeface="+mj-lt"/>
              <a:buAutoNum type="arabicPeriod"/>
            </a:pPr>
            <a:r>
              <a:rPr lang="en-US" sz="2000" dirty="0"/>
              <a:t>Not add to production or service costs</a:t>
            </a:r>
          </a:p>
          <a:p>
            <a:pPr marL="822960" lvl="1" indent="-457200" eaLnBrk="1" hangingPunct="1">
              <a:buFont typeface="+mj-lt"/>
              <a:buAutoNum type="arabicPeriod"/>
            </a:pPr>
            <a:r>
              <a:rPr lang="en-US" sz="2000" dirty="0"/>
              <a:t>Maintain high quality</a:t>
            </a:r>
          </a:p>
          <a:p>
            <a:pPr marL="822960" lvl="1" indent="-457200" eaLnBrk="1" hangingPunct="1">
              <a:buFont typeface="+mj-lt"/>
              <a:buAutoNum type="arabicPeriod"/>
            </a:pPr>
            <a:r>
              <a:rPr lang="en-US" sz="2000" dirty="0"/>
              <a:t>Avoid missed delivery dates</a:t>
            </a:r>
          </a:p>
        </p:txBody>
      </p:sp>
      <p:sp>
        <p:nvSpPr>
          <p:cNvPr id="9218" name="Title 1"/>
          <p:cNvSpPr>
            <a:spLocks noGrp="1"/>
          </p:cNvSpPr>
          <p:nvPr>
            <p:ph type="title"/>
          </p:nvPr>
        </p:nvSpPr>
        <p:spPr/>
        <p:txBody>
          <a:bodyPr/>
          <a:lstStyle/>
          <a:p>
            <a:pPr eaLnBrk="1" hangingPunct="1"/>
            <a:r>
              <a:rPr lang="en-US" dirty="0"/>
              <a:t>Maintenance Goals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p:txBody>
          <a:bodyPr/>
          <a:lstStyle/>
          <a:p>
            <a:pPr marL="457200" indent="-457200" eaLnBrk="1" hangingPunct="1">
              <a:buFont typeface="+mj-lt"/>
              <a:buAutoNum type="arabicPeriod"/>
            </a:pPr>
            <a:r>
              <a:rPr lang="en-US" sz="2400" b="0" dirty="0"/>
              <a:t>Operations capacity is reduced, and orders are delayed</a:t>
            </a:r>
          </a:p>
          <a:p>
            <a:pPr marL="457200" indent="-457200" eaLnBrk="1" hangingPunct="1">
              <a:buFont typeface="+mj-lt"/>
              <a:buAutoNum type="arabicPeriod"/>
            </a:pPr>
            <a:r>
              <a:rPr lang="en-US" sz="2400" b="0" dirty="0"/>
              <a:t>There is no output, but overhead continues, increasing the cost per unit</a:t>
            </a:r>
          </a:p>
          <a:p>
            <a:pPr marL="457200" indent="-457200" eaLnBrk="1" hangingPunct="1">
              <a:buFont typeface="+mj-lt"/>
              <a:buAutoNum type="arabicPeriod"/>
            </a:pPr>
            <a:r>
              <a:rPr lang="en-US" sz="2400" b="0" dirty="0"/>
              <a:t>There are quality issues</a:t>
            </a:r>
          </a:p>
          <a:p>
            <a:pPr lvl="1" eaLnBrk="1" hangingPunct="1"/>
            <a:r>
              <a:rPr lang="en-US" sz="2000" dirty="0"/>
              <a:t>Output may be damaged</a:t>
            </a:r>
          </a:p>
          <a:p>
            <a:pPr marL="457200" indent="-457200" eaLnBrk="1" hangingPunct="1">
              <a:buFont typeface="+mj-lt"/>
              <a:buAutoNum type="arabicPeriod"/>
            </a:pPr>
            <a:r>
              <a:rPr lang="en-US" sz="2400" b="0" dirty="0"/>
              <a:t>There are safety issues</a:t>
            </a:r>
          </a:p>
          <a:p>
            <a:pPr lvl="1" eaLnBrk="1" hangingPunct="1"/>
            <a:r>
              <a:rPr lang="en-US" sz="2000" dirty="0"/>
              <a:t>Employees or customers may be injured</a:t>
            </a:r>
          </a:p>
        </p:txBody>
      </p:sp>
      <p:sp>
        <p:nvSpPr>
          <p:cNvPr id="10242" name="Title 1"/>
          <p:cNvSpPr>
            <a:spLocks noGrp="1"/>
          </p:cNvSpPr>
          <p:nvPr>
            <p:ph type="title"/>
          </p:nvPr>
        </p:nvSpPr>
        <p:spPr/>
        <p:txBody>
          <a:bodyPr/>
          <a:lstStyle/>
          <a:p>
            <a:pPr eaLnBrk="1" hangingPunct="1"/>
            <a:r>
              <a:rPr lang="en-US" dirty="0"/>
              <a:t>Breakdown Consequences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p:txBody>
          <a:bodyPr/>
          <a:lstStyle/>
          <a:p>
            <a:pPr eaLnBrk="1" hangingPunct="1"/>
            <a:r>
              <a:rPr lang="en-US" i="1" dirty="0"/>
              <a:t>Reactive:</a:t>
            </a:r>
          </a:p>
          <a:p>
            <a:pPr lvl="1" eaLnBrk="1" hangingPunct="1"/>
            <a:r>
              <a:rPr lang="en-US" b="1" dirty="0"/>
              <a:t>Breakdown maintenance</a:t>
            </a:r>
          </a:p>
          <a:p>
            <a:pPr lvl="2" eaLnBrk="1" hangingPunct="1"/>
            <a:r>
              <a:rPr lang="en-US" dirty="0"/>
              <a:t>Dealing with breakdowns or problems when they occur</a:t>
            </a:r>
          </a:p>
          <a:p>
            <a:pPr eaLnBrk="1" hangingPunct="1"/>
            <a:r>
              <a:rPr lang="en-US" i="1" dirty="0"/>
              <a:t>Proactive:</a:t>
            </a:r>
          </a:p>
          <a:p>
            <a:pPr lvl="1" eaLnBrk="1" hangingPunct="1"/>
            <a:r>
              <a:rPr lang="en-US" b="1" dirty="0"/>
              <a:t>Preventive maintenance</a:t>
            </a:r>
          </a:p>
          <a:p>
            <a:pPr lvl="2" eaLnBrk="1" hangingPunct="1"/>
            <a:r>
              <a:rPr lang="en-US" dirty="0"/>
              <a:t>Reducing breakdowns through a program of lubrication, adjustment, cleaning, inspection, and replacement of worn parts</a:t>
            </a:r>
          </a:p>
        </p:txBody>
      </p:sp>
      <p:sp>
        <p:nvSpPr>
          <p:cNvPr id="11266" name="Title 1"/>
          <p:cNvSpPr>
            <a:spLocks noGrp="1"/>
          </p:cNvSpPr>
          <p:nvPr>
            <p:ph type="title"/>
          </p:nvPr>
        </p:nvSpPr>
        <p:spPr/>
        <p:txBody>
          <a:bodyPr/>
          <a:lstStyle/>
          <a:p>
            <a:pPr eaLnBrk="1" hangingPunct="1"/>
            <a:r>
              <a:rPr lang="en-US" dirty="0"/>
              <a:t>Maintenance Options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dirty="0"/>
              <a:t>Total Maintenance Cost</a:t>
            </a:r>
          </a:p>
        </p:txBody>
      </p:sp>
      <p:pic>
        <p:nvPicPr>
          <p:cNvPr id="5" name="Picture 4" descr="ste25251_14s01.jpg"/>
          <p:cNvPicPr>
            <a:picLocks noChangeAspect="1"/>
          </p:cNvPicPr>
          <p:nvPr/>
        </p:nvPicPr>
        <p:blipFill>
          <a:blip r:embed="rId3" cstate="print"/>
          <a:stretch>
            <a:fillRect/>
          </a:stretch>
        </p:blipFill>
        <p:spPr>
          <a:xfrm>
            <a:off x="1515477" y="1618488"/>
            <a:ext cx="6028323" cy="394411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normAutofit/>
          </a:bodyPr>
          <a:lstStyle/>
          <a:p>
            <a:pPr eaLnBrk="1" hangingPunct="1"/>
            <a:r>
              <a:rPr lang="en-US" sz="2400" b="0" dirty="0"/>
              <a:t>The goal of preventive maintenance is to reduce the incidence of breakdown or failures in the plant or equipment to avoid the associated costs</a:t>
            </a:r>
          </a:p>
          <a:p>
            <a:pPr lvl="1" eaLnBrk="1" hangingPunct="1"/>
            <a:r>
              <a:rPr lang="en-US" sz="2000" dirty="0"/>
              <a:t>Loss of output</a:t>
            </a:r>
          </a:p>
          <a:p>
            <a:pPr lvl="1" eaLnBrk="1" hangingPunct="1"/>
            <a:r>
              <a:rPr lang="en-US" sz="2000" dirty="0"/>
              <a:t>Idle workers</a:t>
            </a:r>
          </a:p>
          <a:p>
            <a:pPr lvl="1" eaLnBrk="1" hangingPunct="1"/>
            <a:r>
              <a:rPr lang="en-US" sz="2000" dirty="0"/>
              <a:t>Schedule disruption</a:t>
            </a:r>
          </a:p>
          <a:p>
            <a:pPr lvl="1" eaLnBrk="1" hangingPunct="1"/>
            <a:r>
              <a:rPr lang="en-US" sz="2000" dirty="0"/>
              <a:t>Injuries</a:t>
            </a:r>
          </a:p>
          <a:p>
            <a:pPr lvl="1" eaLnBrk="1" hangingPunct="1"/>
            <a:r>
              <a:rPr lang="en-US" sz="2000" dirty="0"/>
              <a:t>Damage to other equipment, products, or facilities</a:t>
            </a:r>
          </a:p>
          <a:p>
            <a:pPr lvl="1" eaLnBrk="1" hangingPunct="1"/>
            <a:r>
              <a:rPr lang="en-US" sz="2000" dirty="0"/>
              <a:t>Repairs</a:t>
            </a:r>
          </a:p>
        </p:txBody>
      </p:sp>
      <p:sp>
        <p:nvSpPr>
          <p:cNvPr id="13314" name="Title 1"/>
          <p:cNvSpPr>
            <a:spLocks noGrp="1"/>
          </p:cNvSpPr>
          <p:nvPr>
            <p:ph type="title"/>
          </p:nvPr>
        </p:nvSpPr>
        <p:spPr/>
        <p:txBody>
          <a:bodyPr/>
          <a:lstStyle/>
          <a:p>
            <a:pPr eaLnBrk="1" hangingPunct="1"/>
            <a:r>
              <a:rPr lang="en-US" dirty="0"/>
              <a:t>Preventive Maintenance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p:txBody>
          <a:bodyPr>
            <a:normAutofit/>
          </a:bodyPr>
          <a:lstStyle/>
          <a:p>
            <a:pPr eaLnBrk="1" hangingPunct="1"/>
            <a:r>
              <a:rPr lang="en-US" sz="2400" b="0" dirty="0"/>
              <a:t>It is periodic</a:t>
            </a:r>
          </a:p>
          <a:p>
            <a:pPr eaLnBrk="1" hangingPunct="1"/>
            <a:r>
              <a:rPr lang="en-US" sz="2400" b="0" dirty="0"/>
              <a:t>It can be scheduled according to the availability of maintenance personnel and to avoid interference with operating schedules</a:t>
            </a:r>
          </a:p>
          <a:p>
            <a:pPr eaLnBrk="1" hangingPunct="1"/>
            <a:r>
              <a:rPr lang="en-US" sz="2400" b="0" dirty="0"/>
              <a:t>Maintenance is scheduled using some combination of</a:t>
            </a:r>
          </a:p>
          <a:p>
            <a:pPr marL="822960" lvl="1" indent="-457200" eaLnBrk="1" hangingPunct="1">
              <a:buFont typeface="+mj-lt"/>
              <a:buAutoNum type="arabicPeriod"/>
            </a:pPr>
            <a:r>
              <a:rPr lang="en-US" sz="2000" dirty="0"/>
              <a:t>The result of planned inspections that reveal a need for maintenance</a:t>
            </a:r>
          </a:p>
          <a:p>
            <a:pPr marL="822960" lvl="1" indent="-457200" eaLnBrk="1" hangingPunct="1">
              <a:buFont typeface="+mj-lt"/>
              <a:buAutoNum type="arabicPeriod"/>
            </a:pPr>
            <a:r>
              <a:rPr lang="en-US" sz="2000" dirty="0"/>
              <a:t>According to the calendar (passage of time)</a:t>
            </a:r>
          </a:p>
          <a:p>
            <a:pPr marL="822960" lvl="1" indent="-457200" eaLnBrk="1" hangingPunct="1">
              <a:buFont typeface="+mj-lt"/>
              <a:buAutoNum type="arabicPeriod"/>
            </a:pPr>
            <a:r>
              <a:rPr lang="en-US" sz="2000" dirty="0"/>
              <a:t>After a predetermined number of operating hours</a:t>
            </a:r>
          </a:p>
        </p:txBody>
      </p:sp>
      <p:sp>
        <p:nvSpPr>
          <p:cNvPr id="14338" name="Title 1"/>
          <p:cNvSpPr>
            <a:spLocks noGrp="1"/>
          </p:cNvSpPr>
          <p:nvPr>
            <p:ph type="title"/>
          </p:nvPr>
        </p:nvSpPr>
        <p:spPr/>
        <p:txBody>
          <a:bodyPr/>
          <a:lstStyle/>
          <a:p>
            <a:pPr eaLnBrk="1" hangingPunct="1"/>
            <a:r>
              <a:rPr lang="en-US" dirty="0"/>
              <a:t>Preventive Maintenance Schedule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a:t>Preventive Maintenance: Frequency</a:t>
            </a:r>
          </a:p>
        </p:txBody>
      </p:sp>
      <p:sp>
        <p:nvSpPr>
          <p:cNvPr id="15363" name="Content Placeholder 2"/>
          <p:cNvSpPr>
            <a:spLocks noGrp="1"/>
          </p:cNvSpPr>
          <p:nvPr>
            <p:ph idx="1"/>
          </p:nvPr>
        </p:nvSpPr>
        <p:spPr/>
        <p:txBody>
          <a:bodyPr/>
          <a:lstStyle/>
          <a:p>
            <a:pPr eaLnBrk="1" hangingPunct="1"/>
            <a:r>
              <a:rPr lang="en-US" b="0" dirty="0"/>
              <a:t>The goal is to strike a balance between the cost of preventive maintenance and the cost of breakdown</a:t>
            </a:r>
          </a:p>
          <a:p>
            <a:pPr eaLnBrk="1" hangingPunct="1"/>
            <a:r>
              <a:rPr lang="en-US" b="0" dirty="0"/>
              <a:t>The amount of preventive maintenance, therefore, is a function of the expected frequency of breakdown, the cost of breakdown, and the cost of preventive maintenance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dirty="0"/>
              <a:t>Frequency: Example 1</a:t>
            </a:r>
          </a:p>
        </p:txBody>
      </p:sp>
      <p:sp>
        <p:nvSpPr>
          <p:cNvPr id="16387" name="Content Placeholder 2"/>
          <p:cNvSpPr>
            <a:spLocks noGrp="1"/>
          </p:cNvSpPr>
          <p:nvPr>
            <p:ph idx="1"/>
          </p:nvPr>
        </p:nvSpPr>
        <p:spPr/>
        <p:txBody>
          <a:bodyPr/>
          <a:lstStyle/>
          <a:p>
            <a:pPr eaLnBrk="1" hangingPunct="1"/>
            <a:r>
              <a:rPr lang="en-US" sz="2000" b="0" dirty="0"/>
              <a:t>The frequency of breakdown of a machine per month is $1,000 and the cost of preventive maintenance is $1,250 per month.  If preventive maintenance is performed, the probability of a machine breakdown is negligible.  Should the manager use preventive maintenance, or would it be cheaper to repair the machine when it breaks down?</a:t>
            </a:r>
          </a:p>
        </p:txBody>
      </p:sp>
      <p:graphicFrame>
        <p:nvGraphicFramePr>
          <p:cNvPr id="14361" name="Group 25"/>
          <p:cNvGraphicFramePr>
            <a:graphicFrameLocks noGrp="1"/>
          </p:cNvGraphicFramePr>
          <p:nvPr>
            <p:extLst>
              <p:ext uri="{D42A27DB-BD31-4B8C-83A1-F6EECF244321}">
                <p14:modId xmlns:p14="http://schemas.microsoft.com/office/powerpoint/2010/main" val="743866119"/>
              </p:ext>
            </p:extLst>
          </p:nvPr>
        </p:nvGraphicFramePr>
        <p:xfrm>
          <a:off x="1219200" y="3657600"/>
          <a:ext cx="6096000" cy="742950"/>
        </p:xfrm>
        <a:graphic>
          <a:graphicData uri="http://schemas.openxmlformats.org/drawingml/2006/table">
            <a:tbl>
              <a:tblPr/>
              <a:tblGrid>
                <a:gridCol w="2613025">
                  <a:extLst>
                    <a:ext uri="{9D8B030D-6E8A-4147-A177-3AD203B41FA5}">
                      <a16:colId xmlns:a16="http://schemas.microsoft.com/office/drawing/2014/main" val="20000"/>
                    </a:ext>
                  </a:extLst>
                </a:gridCol>
                <a:gridCol w="869950">
                  <a:extLst>
                    <a:ext uri="{9D8B030D-6E8A-4147-A177-3AD203B41FA5}">
                      <a16:colId xmlns:a16="http://schemas.microsoft.com/office/drawing/2014/main" val="20001"/>
                    </a:ext>
                  </a:extLst>
                </a:gridCol>
                <a:gridCol w="871538">
                  <a:extLst>
                    <a:ext uri="{9D8B030D-6E8A-4147-A177-3AD203B41FA5}">
                      <a16:colId xmlns:a16="http://schemas.microsoft.com/office/drawing/2014/main" val="20002"/>
                    </a:ext>
                  </a:extLst>
                </a:gridCol>
                <a:gridCol w="869950">
                  <a:extLst>
                    <a:ext uri="{9D8B030D-6E8A-4147-A177-3AD203B41FA5}">
                      <a16:colId xmlns:a16="http://schemas.microsoft.com/office/drawing/2014/main" val="20003"/>
                    </a:ext>
                  </a:extLst>
                </a:gridCol>
                <a:gridCol w="871537">
                  <a:extLst>
                    <a:ext uri="{9D8B030D-6E8A-4147-A177-3AD203B41FA5}">
                      <a16:colId xmlns:a16="http://schemas.microsoft.com/office/drawing/2014/main" val="20004"/>
                    </a:ext>
                  </a:extLst>
                </a:gridCol>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Number of breakdowns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Frequency of occurrences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0.20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0.30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0.40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0.10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Title 1"/>
          <p:cNvSpPr>
            <a:spLocks noGrp="1"/>
          </p:cNvSpPr>
          <p:nvPr>
            <p:ph type="title"/>
          </p:nvPr>
        </p:nvSpPr>
        <p:spPr/>
        <p:txBody>
          <a:bodyPr/>
          <a:lstStyle/>
          <a:p>
            <a:pPr eaLnBrk="1" hangingPunct="1"/>
            <a:r>
              <a:rPr lang="en-US" dirty="0"/>
              <a:t>Frequency: Example 1</a:t>
            </a:r>
          </a:p>
        </p:txBody>
      </p:sp>
      <p:graphicFrame>
        <p:nvGraphicFramePr>
          <p:cNvPr id="1026" name="Content Placeholder 4"/>
          <p:cNvGraphicFramePr>
            <a:graphicFrameLocks noGrp="1" noChangeAspect="1"/>
          </p:cNvGraphicFramePr>
          <p:nvPr>
            <p:ph idx="4294967295"/>
            <p:extLst>
              <p:ext uri="{D42A27DB-BD31-4B8C-83A1-F6EECF244321}">
                <p14:modId xmlns:p14="http://schemas.microsoft.com/office/powerpoint/2010/main" val="238029085"/>
              </p:ext>
            </p:extLst>
          </p:nvPr>
        </p:nvGraphicFramePr>
        <p:xfrm>
          <a:off x="1190625" y="2514600"/>
          <a:ext cx="5362575" cy="593725"/>
        </p:xfrm>
        <a:graphic>
          <a:graphicData uri="http://schemas.openxmlformats.org/presentationml/2006/ole">
            <mc:AlternateContent xmlns:mc="http://schemas.openxmlformats.org/markup-compatibility/2006">
              <mc:Choice xmlns:v="urn:schemas-microsoft-com:vml" Requires="v">
                <p:oleObj spid="_x0000_s1234" name="Equation" r:id="rId3" imgW="3441600" imgH="380880" progId="Equation.3">
                  <p:embed/>
                </p:oleObj>
              </mc:Choice>
              <mc:Fallback>
                <p:oleObj name="Equation" r:id="rId3" imgW="3441600" imgH="380880" progId="Equation.3">
                  <p:embed/>
                  <p:pic>
                    <p:nvPicPr>
                      <p:cNvPr id="0" name="Content Placeholder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625" y="2514600"/>
                        <a:ext cx="5362575" cy="593725"/>
                      </a:xfrm>
                      <a:prstGeom prst="rect">
                        <a:avLst/>
                      </a:prstGeom>
                      <a:solidFill>
                        <a:schemeClr val="bg2">
                          <a:lumMod val="90000"/>
                        </a:schemeClr>
                      </a:solidFill>
                    </p:spPr>
                  </p:pic>
                </p:oleObj>
              </mc:Fallback>
            </mc:AlternateContent>
          </a:graphicData>
        </a:graphic>
      </p:graphicFrame>
      <p:graphicFrame>
        <p:nvGraphicFramePr>
          <p:cNvPr id="1052" name="Group 28"/>
          <p:cNvGraphicFramePr>
            <a:graphicFrameLocks noGrp="1"/>
          </p:cNvGraphicFramePr>
          <p:nvPr>
            <p:extLst>
              <p:ext uri="{D42A27DB-BD31-4B8C-83A1-F6EECF244321}">
                <p14:modId xmlns:p14="http://schemas.microsoft.com/office/powerpoint/2010/main" val="1935377378"/>
              </p:ext>
            </p:extLst>
          </p:nvPr>
        </p:nvGraphicFramePr>
        <p:xfrm>
          <a:off x="1219200" y="1524000"/>
          <a:ext cx="6096000" cy="742950"/>
        </p:xfrm>
        <a:graphic>
          <a:graphicData uri="http://schemas.openxmlformats.org/drawingml/2006/table">
            <a:tbl>
              <a:tblPr/>
              <a:tblGrid>
                <a:gridCol w="2613025">
                  <a:extLst>
                    <a:ext uri="{9D8B030D-6E8A-4147-A177-3AD203B41FA5}">
                      <a16:colId xmlns:a16="http://schemas.microsoft.com/office/drawing/2014/main" val="20000"/>
                    </a:ext>
                  </a:extLst>
                </a:gridCol>
                <a:gridCol w="869950">
                  <a:extLst>
                    <a:ext uri="{9D8B030D-6E8A-4147-A177-3AD203B41FA5}">
                      <a16:colId xmlns:a16="http://schemas.microsoft.com/office/drawing/2014/main" val="20001"/>
                    </a:ext>
                  </a:extLst>
                </a:gridCol>
                <a:gridCol w="871538">
                  <a:extLst>
                    <a:ext uri="{9D8B030D-6E8A-4147-A177-3AD203B41FA5}">
                      <a16:colId xmlns:a16="http://schemas.microsoft.com/office/drawing/2014/main" val="20002"/>
                    </a:ext>
                  </a:extLst>
                </a:gridCol>
                <a:gridCol w="869950">
                  <a:extLst>
                    <a:ext uri="{9D8B030D-6E8A-4147-A177-3AD203B41FA5}">
                      <a16:colId xmlns:a16="http://schemas.microsoft.com/office/drawing/2014/main" val="20003"/>
                    </a:ext>
                  </a:extLst>
                </a:gridCol>
                <a:gridCol w="871537">
                  <a:extLst>
                    <a:ext uri="{9D8B030D-6E8A-4147-A177-3AD203B41FA5}">
                      <a16:colId xmlns:a16="http://schemas.microsoft.com/office/drawing/2014/main" val="20004"/>
                    </a:ext>
                  </a:extLst>
                </a:gridCol>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Number of breakdowns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2">
                        <a:lumMod val="75000"/>
                      </a:schemeClr>
                    </a:solidFill>
                  </a:tcPr>
                </a:tc>
                <a:extLst>
                  <a:ext uri="{0D108BD9-81ED-4DB2-BD59-A6C34878D82A}">
                    <a16:rowId xmlns:a16="http://schemas.microsoft.com/office/drawing/2014/main" val="10000"/>
                  </a:ext>
                </a:extLst>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Frequency of occurrences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0.20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0.30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0.40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rPr>
                        <a:t>0.10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1"/>
                  </a:ext>
                </a:extLst>
              </a:tr>
            </a:tbl>
          </a:graphicData>
        </a:graphic>
      </p:graphicFrame>
      <p:graphicFrame>
        <p:nvGraphicFramePr>
          <p:cNvPr id="1027" name="Object 3"/>
          <p:cNvGraphicFramePr>
            <a:graphicFrameLocks noChangeAspect="1"/>
          </p:cNvGraphicFramePr>
          <p:nvPr>
            <p:extLst>
              <p:ext uri="{D42A27DB-BD31-4B8C-83A1-F6EECF244321}">
                <p14:modId xmlns:p14="http://schemas.microsoft.com/office/powerpoint/2010/main" val="2355730983"/>
              </p:ext>
            </p:extLst>
          </p:nvPr>
        </p:nvGraphicFramePr>
        <p:xfrm>
          <a:off x="1212850" y="3429000"/>
          <a:ext cx="6254750" cy="1295400"/>
        </p:xfrm>
        <a:graphic>
          <a:graphicData uri="http://schemas.openxmlformats.org/presentationml/2006/ole">
            <mc:AlternateContent xmlns:mc="http://schemas.openxmlformats.org/markup-compatibility/2006">
              <mc:Choice xmlns:v="urn:schemas-microsoft-com:vml" Requires="v">
                <p:oleObj spid="_x0000_s1235" name="Equation" r:id="rId5" imgW="3924000" imgH="812520" progId="Equation.3">
                  <p:embed/>
                </p:oleObj>
              </mc:Choice>
              <mc:Fallback>
                <p:oleObj name="Equation" r:id="rId5" imgW="3924000" imgH="81252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2850" y="3429000"/>
                        <a:ext cx="6254750" cy="1295400"/>
                      </a:xfrm>
                      <a:prstGeom prst="rect">
                        <a:avLst/>
                      </a:prstGeom>
                      <a:solidFill>
                        <a:schemeClr val="bg2">
                          <a:lumMod val="90000"/>
                        </a:schemeClr>
                      </a:solidFill>
                    </p:spPr>
                  </p:pic>
                </p:oleObj>
              </mc:Fallback>
            </mc:AlternateContent>
          </a:graphicData>
        </a:graphic>
      </p:graphicFrame>
      <p:sp>
        <p:nvSpPr>
          <p:cNvPr id="2" name="Rectangle 1"/>
          <p:cNvSpPr/>
          <p:nvPr/>
        </p:nvSpPr>
        <p:spPr>
          <a:xfrm>
            <a:off x="1219200" y="5493544"/>
            <a:ext cx="6477000" cy="646331"/>
          </a:xfrm>
          <a:prstGeom prst="rect">
            <a:avLst/>
          </a:prstGeom>
        </p:spPr>
        <p:txBody>
          <a:bodyPr wrap="square">
            <a:spAutoFit/>
          </a:bodyPr>
          <a:lstStyle/>
          <a:p>
            <a:r>
              <a:rPr lang="en-AU" dirty="0"/>
              <a:t>So it is better to use preventive maintenance: monthly saving of $150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Content Placeholder 2"/>
          <p:cNvSpPr>
            <a:spLocks noGrp="1"/>
          </p:cNvSpPr>
          <p:nvPr>
            <p:ph idx="1"/>
          </p:nvPr>
        </p:nvSpPr>
        <p:spPr/>
        <p:txBody>
          <a:bodyPr>
            <a:normAutofit lnSpcReduction="10000"/>
          </a:bodyPr>
          <a:lstStyle/>
          <a:p>
            <a:pPr eaLnBrk="1" hangingPunct="1"/>
            <a:r>
              <a:rPr lang="en-US" sz="2000" b="0" dirty="0"/>
              <a:t>Suppose the average time before breakdown is normally distributed with a mean of 3 weeks and a standard deviation of 0.60 weeks.  If breakdown cost averages $1,000 and preventive maintenance costs $250, what is the optimal maintenance interval?</a:t>
            </a:r>
          </a:p>
          <a:p>
            <a:pPr eaLnBrk="1" hangingPunct="1"/>
            <a:r>
              <a:rPr lang="en-US" sz="2000" b="0" dirty="0"/>
              <a:t>Answer:</a:t>
            </a:r>
          </a:p>
          <a:p>
            <a:pPr eaLnBrk="1" hangingPunct="1"/>
            <a:endParaRPr lang="en-US" sz="2000" b="0" dirty="0"/>
          </a:p>
          <a:p>
            <a:pPr eaLnBrk="1" hangingPunct="1"/>
            <a:endParaRPr lang="en-US" sz="2000" b="0" dirty="0"/>
          </a:p>
          <a:p>
            <a:pPr eaLnBrk="1" hangingPunct="1"/>
            <a:endParaRPr lang="en-US" sz="2000" b="0" dirty="0"/>
          </a:p>
          <a:p>
            <a:pPr eaLnBrk="1" hangingPunct="1"/>
            <a:endParaRPr lang="en-US" sz="2000" b="0" dirty="0"/>
          </a:p>
          <a:p>
            <a:pPr eaLnBrk="1" hangingPunct="1"/>
            <a:r>
              <a:rPr lang="en-US" sz="2000" b="0" dirty="0"/>
              <a:t>Find the number of standard deviations from the mean represented by an area under the normal curve of 0.25</a:t>
            </a:r>
          </a:p>
          <a:p>
            <a:pPr eaLnBrk="1" hangingPunct="1"/>
            <a:r>
              <a:rPr lang="en-US" sz="2000" b="0" dirty="0"/>
              <a:t>Using the standard normal table, it is -0.67</a:t>
            </a:r>
          </a:p>
          <a:p>
            <a:pPr lvl="2" eaLnBrk="1" hangingPunct="1"/>
            <a:r>
              <a:rPr lang="en-US" sz="2000" dirty="0"/>
              <a:t>Use this value to determine the maintenance interval</a:t>
            </a:r>
          </a:p>
          <a:p>
            <a:pPr lvl="2" eaLnBrk="1" hangingPunct="1"/>
            <a:endParaRPr lang="en-US" sz="2000" dirty="0"/>
          </a:p>
        </p:txBody>
      </p:sp>
      <p:sp>
        <p:nvSpPr>
          <p:cNvPr id="2054" name="Title 1"/>
          <p:cNvSpPr>
            <a:spLocks noGrp="1"/>
          </p:cNvSpPr>
          <p:nvPr>
            <p:ph type="title"/>
          </p:nvPr>
        </p:nvSpPr>
        <p:spPr/>
        <p:txBody>
          <a:bodyPr/>
          <a:lstStyle/>
          <a:p>
            <a:pPr eaLnBrk="1" hangingPunct="1"/>
            <a:r>
              <a:rPr lang="en-US" dirty="0"/>
              <a:t>Frequency: Example 2</a:t>
            </a:r>
          </a:p>
        </p:txBody>
      </p:sp>
      <p:graphicFrame>
        <p:nvGraphicFramePr>
          <p:cNvPr id="2050" name="Object 2"/>
          <p:cNvGraphicFramePr>
            <a:graphicFrameLocks noChangeAspect="1"/>
          </p:cNvGraphicFramePr>
          <p:nvPr>
            <p:extLst>
              <p:ext uri="{D42A27DB-BD31-4B8C-83A1-F6EECF244321}">
                <p14:modId xmlns:p14="http://schemas.microsoft.com/office/powerpoint/2010/main" val="1999091130"/>
              </p:ext>
            </p:extLst>
          </p:nvPr>
        </p:nvGraphicFramePr>
        <p:xfrm>
          <a:off x="965200" y="3216275"/>
          <a:ext cx="3082925" cy="652463"/>
        </p:xfrm>
        <a:graphic>
          <a:graphicData uri="http://schemas.openxmlformats.org/presentationml/2006/ole">
            <mc:AlternateContent xmlns:mc="http://schemas.openxmlformats.org/markup-compatibility/2006">
              <mc:Choice xmlns:v="urn:schemas-microsoft-com:vml" Requires="v">
                <p:oleObj spid="_x0000_s2258" name="Equation" r:id="rId3" imgW="1739880" imgH="368280" progId="Equation.3">
                  <p:embed/>
                </p:oleObj>
              </mc:Choice>
              <mc:Fallback>
                <p:oleObj name="Equation" r:id="rId3" imgW="1739880" imgH="368280" progId="Equation.3">
                  <p:embed/>
                  <p:pic>
                    <p:nvPicPr>
                      <p:cNvPr id="0" name="Object 2"/>
                      <p:cNvPicPr>
                        <a:picLocks noChangeAspect="1" noChangeArrowheads="1"/>
                      </p:cNvPicPr>
                      <p:nvPr/>
                    </p:nvPicPr>
                    <p:blipFill>
                      <a:blip r:embed="rId4"/>
                      <a:srcRect/>
                      <a:stretch>
                        <a:fillRect/>
                      </a:stretch>
                    </p:blipFill>
                    <p:spPr bwMode="auto">
                      <a:xfrm>
                        <a:off x="965200" y="3216275"/>
                        <a:ext cx="3082925" cy="652463"/>
                      </a:xfrm>
                      <a:prstGeom prst="rect">
                        <a:avLst/>
                      </a:prstGeom>
                      <a:solidFill>
                        <a:schemeClr val="bg2">
                          <a:lumMod val="90000"/>
                        </a:schemeClr>
                      </a:solidFill>
                    </p:spPr>
                  </p:pic>
                </p:oleObj>
              </mc:Fallback>
            </mc:AlternateContent>
          </a:graphicData>
        </a:graphic>
      </p:graphicFrame>
      <p:graphicFrame>
        <p:nvGraphicFramePr>
          <p:cNvPr id="2051" name="Object 3"/>
          <p:cNvGraphicFramePr>
            <a:graphicFrameLocks noChangeAspect="1"/>
          </p:cNvGraphicFramePr>
          <p:nvPr>
            <p:extLst>
              <p:ext uri="{D42A27DB-BD31-4B8C-83A1-F6EECF244321}">
                <p14:modId xmlns:p14="http://schemas.microsoft.com/office/powerpoint/2010/main" val="95207395"/>
              </p:ext>
            </p:extLst>
          </p:nvPr>
        </p:nvGraphicFramePr>
        <p:xfrm>
          <a:off x="1047750" y="5889625"/>
          <a:ext cx="7272338" cy="411163"/>
        </p:xfrm>
        <a:graphic>
          <a:graphicData uri="http://schemas.openxmlformats.org/presentationml/2006/ole">
            <mc:AlternateContent xmlns:mc="http://schemas.openxmlformats.org/markup-compatibility/2006">
              <mc:Choice xmlns:v="urn:schemas-microsoft-com:vml" Requires="v">
                <p:oleObj spid="_x0000_s2259" name="Equation" r:id="rId5" imgW="3263760" imgH="190440" progId="Equation.3">
                  <p:embed/>
                </p:oleObj>
              </mc:Choice>
              <mc:Fallback>
                <p:oleObj name="Equation" r:id="rId5" imgW="3263760" imgH="190440" progId="Equation.3">
                  <p:embed/>
                  <p:pic>
                    <p:nvPicPr>
                      <p:cNvPr id="0" name="Object 3"/>
                      <p:cNvPicPr>
                        <a:picLocks noChangeAspect="1" noChangeArrowheads="1"/>
                      </p:cNvPicPr>
                      <p:nvPr/>
                    </p:nvPicPr>
                    <p:blipFill>
                      <a:blip r:embed="rId6"/>
                      <a:srcRect/>
                      <a:stretch>
                        <a:fillRect/>
                      </a:stretch>
                    </p:blipFill>
                    <p:spPr bwMode="auto">
                      <a:xfrm>
                        <a:off x="1047750" y="5889625"/>
                        <a:ext cx="7272338" cy="411163"/>
                      </a:xfrm>
                      <a:prstGeom prst="rect">
                        <a:avLst/>
                      </a:prstGeom>
                      <a:solidFill>
                        <a:schemeClr val="bg2">
                          <a:lumMod val="90000"/>
                        </a:schemeClr>
                      </a:solidFill>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238" y="-39688"/>
            <a:ext cx="6103937" cy="7010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a:extLst>
              <a:ext uri="{FF2B5EF4-FFF2-40B4-BE49-F238E27FC236}">
                <a16:creationId xmlns:a16="http://schemas.microsoft.com/office/drawing/2014/main" id="{48650BD6-4FD2-4859-948B-34E6BEB3BCC2}"/>
              </a:ext>
            </a:extLst>
          </p:cNvPr>
          <p:cNvSpPr/>
          <p:nvPr/>
        </p:nvSpPr>
        <p:spPr>
          <a:xfrm rot="16200000">
            <a:off x="-2442538" y="3381343"/>
            <a:ext cx="6477001" cy="400110"/>
          </a:xfrm>
          <a:prstGeom prst="rect">
            <a:avLst/>
          </a:prstGeom>
          <a:noFill/>
        </p:spPr>
        <p:txBody>
          <a:bodyPr wrap="square" lIns="91440" tIns="45720" rIns="91440" bIns="45720">
            <a:spAutoFit/>
          </a:bodyPr>
          <a:lstStyle/>
          <a:p>
            <a:pPr algn="ctr"/>
            <a:r>
              <a:rPr lang="en-AU" sz="2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ea typeface="Times New Roman" panose="02020603050405020304" pitchFamily="18" charset="0"/>
                <a:cs typeface="Arial" panose="020B0604020202020204" pitchFamily="34" charset="0"/>
              </a:rPr>
              <a:t>You can use any standardized normal table</a:t>
            </a:r>
            <a:endParaRPr lang="en-AU" sz="2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 name="Rectangle 4">
            <a:extLst>
              <a:ext uri="{FF2B5EF4-FFF2-40B4-BE49-F238E27FC236}">
                <a16:creationId xmlns:a16="http://schemas.microsoft.com/office/drawing/2014/main" id="{76866CDE-0353-4668-888B-BF369E8E5F4E}"/>
              </a:ext>
            </a:extLst>
          </p:cNvPr>
          <p:cNvSpPr/>
          <p:nvPr/>
        </p:nvSpPr>
        <p:spPr>
          <a:xfrm rot="5400000">
            <a:off x="5107949" y="3532156"/>
            <a:ext cx="6477001" cy="400110"/>
          </a:xfrm>
          <a:prstGeom prst="rect">
            <a:avLst/>
          </a:prstGeom>
          <a:noFill/>
        </p:spPr>
        <p:txBody>
          <a:bodyPr wrap="square" lIns="91440" tIns="45720" rIns="91440" bIns="45720">
            <a:spAutoFit/>
          </a:bodyPr>
          <a:lstStyle/>
          <a:p>
            <a:pPr algn="ctr"/>
            <a:r>
              <a:rPr lang="en-AU" sz="2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ea typeface="Times New Roman" panose="02020603050405020304" pitchFamily="18" charset="0"/>
                <a:cs typeface="Arial" panose="020B0604020202020204" pitchFamily="34" charset="0"/>
              </a:rPr>
              <a:t>You can use any standardized normal table</a:t>
            </a:r>
            <a:endParaRPr lang="en-AU" sz="2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825179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a:xfrm>
            <a:off x="3200400" y="3048000"/>
            <a:ext cx="2819400" cy="838200"/>
          </a:xfrm>
        </p:spPr>
        <p:txBody>
          <a:bodyPr>
            <a:normAutofit fontScale="92500"/>
          </a:bodyPr>
          <a:lstStyle/>
          <a:p>
            <a:pPr marL="0" indent="0" eaLnBrk="1" hangingPunct="1">
              <a:buNone/>
            </a:pPr>
            <a:r>
              <a:rPr lang="en-US" sz="4800" dirty="0"/>
              <a:t>Question</a:t>
            </a:r>
            <a:endParaRPr lang="en-US" dirty="0"/>
          </a:p>
        </p:txBody>
      </p:sp>
      <p:sp>
        <p:nvSpPr>
          <p:cNvPr id="20482" name="Title 1"/>
          <p:cNvSpPr>
            <a:spLocks noGrp="1"/>
          </p:cNvSpPr>
          <p:nvPr>
            <p:ph type="title"/>
          </p:nvPr>
        </p:nvSpPr>
        <p:spPr/>
        <p:txBody>
          <a:bodyPr/>
          <a:lstStyle/>
          <a:p>
            <a:pPr eaLnBrk="1" hangingPunct="1"/>
            <a:endParaRPr lang="en-US" dirty="0"/>
          </a:p>
        </p:txBody>
      </p:sp>
    </p:spTree>
    <p:extLst>
      <p:ext uri="{BB962C8B-B14F-4D97-AF65-F5344CB8AC3E}">
        <p14:creationId xmlns:p14="http://schemas.microsoft.com/office/powerpoint/2010/main" val="163651643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evenson 11th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Stevenson 12th - Theme</Template>
  <TotalTime>1669</TotalTime>
  <Words>1515</Words>
  <Application>Microsoft Office PowerPoint</Application>
  <PresentationFormat>On-screen Show (4:3)</PresentationFormat>
  <Paragraphs>234</Paragraphs>
  <Slides>39</Slides>
  <Notes>18</Notes>
  <HiddenSlides>1</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39</vt:i4>
      </vt:variant>
    </vt:vector>
  </HeadingPairs>
  <TitlesOfParts>
    <vt:vector size="49" baseType="lpstr">
      <vt:lpstr>Arabic Typesetting</vt:lpstr>
      <vt:lpstr>Arial</vt:lpstr>
      <vt:lpstr>Calibri</vt:lpstr>
      <vt:lpstr>Constantia</vt:lpstr>
      <vt:lpstr>Times New Roman</vt:lpstr>
      <vt:lpstr>Wingdings</vt:lpstr>
      <vt:lpstr>Wingdings 2</vt:lpstr>
      <vt:lpstr>Stevenson 11th Theme</vt:lpstr>
      <vt:lpstr>Equation</vt:lpstr>
      <vt:lpstr>Microsoft Equation 3.0</vt:lpstr>
      <vt:lpstr>PowerPoint Presentation</vt:lpstr>
      <vt:lpstr>PowerPoint Presentation</vt:lpstr>
      <vt:lpstr>Learning Objectives</vt:lpstr>
      <vt:lpstr>Reliability</vt:lpstr>
      <vt:lpstr>Reliability – When Activated</vt:lpstr>
      <vt:lpstr>Reliability – When Activated (contd.)</vt:lpstr>
      <vt:lpstr>Example – Rule 1</vt:lpstr>
      <vt:lpstr>Reliability – When Activated (contd.)</vt:lpstr>
      <vt:lpstr>Reliability – When Activated (contd.)</vt:lpstr>
      <vt:lpstr>Example – Rule 2</vt:lpstr>
      <vt:lpstr>Reliability – When Activated (contd.)</vt:lpstr>
      <vt:lpstr>Example – Rule 3 (extension of Rule 2)</vt:lpstr>
      <vt:lpstr>What is this system’s reliability?</vt:lpstr>
      <vt:lpstr>What is this system’s reliability?</vt:lpstr>
      <vt:lpstr>Reliability – Over Time</vt:lpstr>
      <vt:lpstr>The Bathtub Curve</vt:lpstr>
      <vt:lpstr>Distribution and Length of Phase</vt:lpstr>
      <vt:lpstr>Exponential Distribution</vt:lpstr>
      <vt:lpstr>Exponential Distribution – Formulae</vt:lpstr>
      <vt:lpstr>Example – Exponential Distribution</vt:lpstr>
      <vt:lpstr>Normal Distribution</vt:lpstr>
      <vt:lpstr>Normal Distribution example</vt:lpstr>
      <vt:lpstr>Normal Distribution example</vt:lpstr>
      <vt:lpstr>b. </vt:lpstr>
      <vt:lpstr>Availability</vt:lpstr>
      <vt:lpstr>Example – Availability</vt:lpstr>
      <vt:lpstr>Maintenance</vt:lpstr>
      <vt:lpstr>Maintenance Goals</vt:lpstr>
      <vt:lpstr>Breakdown Consequences</vt:lpstr>
      <vt:lpstr>Maintenance Options</vt:lpstr>
      <vt:lpstr>Total Maintenance Cost</vt:lpstr>
      <vt:lpstr>Preventive Maintenance</vt:lpstr>
      <vt:lpstr>Preventive Maintenance Schedule</vt:lpstr>
      <vt:lpstr>Preventive Maintenance: Frequency</vt:lpstr>
      <vt:lpstr>Frequency: Example 1</vt:lpstr>
      <vt:lpstr>Frequency: Example 1</vt:lpstr>
      <vt:lpstr>Frequency: Example 2</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Supplement 15</dc:title>
  <dc:creator>David Cook</dc:creator>
  <cp:lastModifiedBy>Ahmad Abareshi</cp:lastModifiedBy>
  <cp:revision>104</cp:revision>
  <dcterms:created xsi:type="dcterms:W3CDTF">2008-07-11T23:34:54Z</dcterms:created>
  <dcterms:modified xsi:type="dcterms:W3CDTF">2019-05-15T13:15:28Z</dcterms:modified>
</cp:coreProperties>
</file>